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13"/>
  </p:notesMasterIdLst>
  <p:handoutMasterIdLst>
    <p:handoutMasterId r:id="rId14"/>
  </p:handoutMasterIdLst>
  <p:sldIdLst>
    <p:sldId id="265" r:id="rId3"/>
    <p:sldId id="320" r:id="rId4"/>
    <p:sldId id="313" r:id="rId5"/>
    <p:sldId id="327" r:id="rId6"/>
    <p:sldId id="321" r:id="rId7"/>
    <p:sldId id="322" r:id="rId8"/>
    <p:sldId id="331" r:id="rId9"/>
    <p:sldId id="329" r:id="rId10"/>
    <p:sldId id="330" r:id="rId11"/>
    <p:sldId id="319" r:id="rId12"/>
  </p:sldIdLst>
  <p:sldSz cx="12188825" cy="6858000"/>
  <p:notesSz cx="6858000" cy="9144000"/>
  <p:custDataLst>
    <p:tags r:id="rId1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4030">
          <p15:clr>
            <a:srgbClr val="A4A3A4"/>
          </p15:clr>
        </p15:guide>
        <p15:guide id="3" orient="horz" pos="1200">
          <p15:clr>
            <a:srgbClr val="A4A3A4"/>
          </p15:clr>
        </p15:guide>
        <p15:guide id="4" orient="horz" pos="1008">
          <p15:clr>
            <a:srgbClr val="A4A3A4"/>
          </p15:clr>
        </p15:guide>
        <p15:guide id="5" orient="horz" pos="3792">
          <p15:clr>
            <a:srgbClr val="A4A3A4"/>
          </p15:clr>
        </p15:guide>
        <p15:guide id="6" orient="horz">
          <p15:clr>
            <a:srgbClr val="A4A3A4"/>
          </p15:clr>
        </p15:guide>
        <p15:guide id="7" orient="horz" pos="3360">
          <p15:clr>
            <a:srgbClr val="A4A3A4"/>
          </p15:clr>
        </p15:guide>
        <p15:guide id="8" orient="horz" pos="3312">
          <p15:clr>
            <a:srgbClr val="A4A3A4"/>
          </p15:clr>
        </p15:guide>
        <p15:guide id="9" orient="horz" pos="240">
          <p15:clr>
            <a:srgbClr val="A4A3A4"/>
          </p15:clr>
        </p15:guide>
        <p15:guide id="10" orient="horz" pos="432">
          <p15:clr>
            <a:srgbClr val="A4A3A4"/>
          </p15:clr>
        </p15:guide>
        <p15:guide id="11" orient="horz" pos="2784">
          <p15:clr>
            <a:srgbClr val="A4A3A4"/>
          </p15:clr>
        </p15:guide>
        <p15:guide id="12" pos="3839">
          <p15:clr>
            <a:srgbClr val="A4A3A4"/>
          </p15:clr>
        </p15:guide>
        <p15:guide id="13" pos="959">
          <p15:clr>
            <a:srgbClr val="A4A3A4"/>
          </p15:clr>
        </p15:guide>
        <p15:guide id="14" pos="6143">
          <p15:clr>
            <a:srgbClr val="A4A3A4"/>
          </p15:clr>
        </p15:guide>
        <p15:guide id="15" pos="1247">
          <p15:clr>
            <a:srgbClr val="A4A3A4"/>
          </p15:clr>
        </p15:guide>
        <p15:guide id="16" pos="7007">
          <p15:clr>
            <a:srgbClr val="A4A3A4"/>
          </p15:clr>
        </p15:guide>
        <p15:guide id="17" pos="5855">
          <p15:clr>
            <a:srgbClr val="A4A3A4"/>
          </p15:clr>
        </p15:guide>
        <p15:guide id="18" pos="671">
          <p15:clr>
            <a:srgbClr val="A4A3A4"/>
          </p15:clr>
        </p15:guide>
        <p15:guide id="19" pos="7151">
          <p15:clr>
            <a:srgbClr val="A4A3A4"/>
          </p15:clr>
        </p15:guide>
        <p15:guide id="20" pos="3119">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29" autoAdjust="0"/>
  </p:normalViewPr>
  <p:slideViewPr>
    <p:cSldViewPr showGuides="1">
      <p:cViewPr varScale="1">
        <p:scale>
          <a:sx n="72" d="100"/>
          <a:sy n="72" d="100"/>
        </p:scale>
        <p:origin x="456" y="90"/>
      </p:cViewPr>
      <p:guideLst>
        <p:guide orient="horz" pos="2160"/>
        <p:guide orient="horz" pos="4030"/>
        <p:guide orient="horz" pos="1200"/>
        <p:guide orient="horz" pos="1008"/>
        <p:guide orient="horz" pos="3792"/>
        <p:guide orient="horz"/>
        <p:guide orient="horz" pos="3360"/>
        <p:guide orient="horz" pos="3312"/>
        <p:guide orient="horz" pos="240"/>
        <p:guide orient="horz" pos="432"/>
        <p:guide orient="horz" pos="2784"/>
        <p:guide pos="3839"/>
        <p:guide pos="959"/>
        <p:guide pos="6143"/>
        <p:guide pos="1247"/>
        <p:guide pos="7007"/>
        <p:guide pos="5855"/>
        <p:guide pos="671"/>
        <p:guide pos="7151"/>
        <p:guide pos="3119"/>
      </p:guideLst>
    </p:cSldViewPr>
  </p:slideViewPr>
  <p:outlineViewPr>
    <p:cViewPr>
      <p:scale>
        <a:sx n="33" d="100"/>
        <a:sy n="33" d="100"/>
      </p:scale>
      <p:origin x="0" y="0"/>
    </p:cViewPr>
  </p:outlineViewPr>
  <p:notesTextViewPr>
    <p:cViewPr>
      <p:scale>
        <a:sx n="1" d="1"/>
        <a:sy n="1" d="1"/>
      </p:scale>
      <p:origin x="0" y="0"/>
    </p:cViewPr>
  </p:notesTextViewPr>
  <p:notesViewPr>
    <p:cSldViewPr showGuides="1">
      <p:cViewPr varScale="1">
        <p:scale>
          <a:sx n="66" d="100"/>
          <a:sy n="66" d="100"/>
        </p:scale>
        <p:origin x="2250"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1.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ags" Target="tags/tag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9088EAF-6ECA-4616-85EF-35AA19C641F3}" type="datetimeFigureOut">
              <a:rPr lang="en-US"/>
              <a:t>7/11/2017</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F912AB-2776-42F2-A957-313FC7EFEDB9}" type="slidenum">
              <a:rPr/>
              <a:t>‹Nº›</a:t>
            </a:fld>
            <a:endParaRPr/>
          </a:p>
        </p:txBody>
      </p:sp>
    </p:spTree>
    <p:extLst>
      <p:ext uri="{BB962C8B-B14F-4D97-AF65-F5344CB8AC3E}">
        <p14:creationId xmlns:p14="http://schemas.microsoft.com/office/powerpoint/2010/main" val="39320657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ABD2D7A-D230-4F91-BD59-0A39C2703BA8}" type="datetimeFigureOut">
              <a:rPr lang="en-US"/>
              <a:t>7/11/2017</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93199CD-3E1B-4AE6-990F-76F925F5EA9F}" type="slidenum">
              <a:rPr/>
              <a:t>‹Nº›</a:t>
            </a:fld>
            <a:endParaRPr/>
          </a:p>
        </p:txBody>
      </p:sp>
    </p:spTree>
    <p:extLst>
      <p:ext uri="{BB962C8B-B14F-4D97-AF65-F5344CB8AC3E}">
        <p14:creationId xmlns:p14="http://schemas.microsoft.com/office/powerpoint/2010/main" val="4276579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65214" y="1828800"/>
            <a:ext cx="8229600" cy="2895600"/>
          </a:xfrm>
        </p:spPr>
        <p:txBody>
          <a:bodyPr anchor="b">
            <a:normAutofit/>
          </a:bodyPr>
          <a:lstStyle>
            <a:lvl1pPr>
              <a:lnSpc>
                <a:spcPct val="80000"/>
              </a:lnSpc>
              <a:defRPr sz="6600">
                <a:solidFill>
                  <a:schemeClr val="tx1"/>
                </a:solidFill>
              </a:defRPr>
            </a:lvl1pPr>
          </a:lstStyle>
          <a:p>
            <a:r>
              <a:rPr lang="es-ES"/>
              <a:t>Haga clic para modificar el estilo de título del patrón</a:t>
            </a:r>
            <a:endParaRPr/>
          </a:p>
        </p:txBody>
      </p:sp>
      <p:sp>
        <p:nvSpPr>
          <p:cNvPr id="3" name="Subtitle 2"/>
          <p:cNvSpPr>
            <a:spLocks noGrp="1"/>
          </p:cNvSpPr>
          <p:nvPr>
            <p:ph type="subTitle" idx="1"/>
          </p:nvPr>
        </p:nvSpPr>
        <p:spPr>
          <a:xfrm>
            <a:off x="1065213" y="4800600"/>
            <a:ext cx="8229600" cy="1219200"/>
          </a:xfrm>
        </p:spPr>
        <p:txBody>
          <a:bodyPr>
            <a:normAutofit/>
          </a:bodyPr>
          <a:lstStyle>
            <a:lvl1pPr marL="0" indent="0" algn="l">
              <a:spcBef>
                <a:spcPts val="0"/>
              </a:spcBef>
              <a:buNone/>
              <a:defRPr sz="2000" cap="all" spc="200" baseline="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editar el estilo de subtítulo del patrón</a:t>
            </a:r>
            <a:endParaRPr/>
          </a:p>
        </p:txBody>
      </p:sp>
    </p:spTree>
    <p:extLst>
      <p:ext uri="{BB962C8B-B14F-4D97-AF65-F5344CB8AC3E}">
        <p14:creationId xmlns:p14="http://schemas.microsoft.com/office/powerpoint/2010/main" val="94999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a:p>
        </p:txBody>
      </p:sp>
      <p:sp>
        <p:nvSpPr>
          <p:cNvPr id="3" name="Vertical Text Placeholder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a:p>
        </p:txBody>
      </p:sp>
      <p:sp>
        <p:nvSpPr>
          <p:cNvPr id="4" name="Date Placeholder 3"/>
          <p:cNvSpPr>
            <a:spLocks noGrp="1"/>
          </p:cNvSpPr>
          <p:nvPr>
            <p:ph type="dt" sz="half" idx="10"/>
          </p:nvPr>
        </p:nvSpPr>
        <p:spPr/>
        <p:txBody>
          <a:bodyPr/>
          <a:lstStyle/>
          <a:p>
            <a:fld id="{03F41C87-7AD9-4845-A077-840E4A0F3F06}" type="datetimeFigureOut">
              <a:rPr lang="en-US"/>
              <a:t>7/11/2017</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2A013F82-EE5E-44EE-A61D-E31C6657F26F}" type="slidenum">
              <a:rPr/>
              <a:t>‹Nº›</a:t>
            </a:fld>
            <a:endParaRPr/>
          </a:p>
        </p:txBody>
      </p:sp>
    </p:spTree>
    <p:extLst>
      <p:ext uri="{BB962C8B-B14F-4D97-AF65-F5344CB8AC3E}">
        <p14:creationId xmlns:p14="http://schemas.microsoft.com/office/powerpoint/2010/main" val="460095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2412" y="381001"/>
            <a:ext cx="1524001" cy="5638800"/>
          </a:xfrm>
        </p:spPr>
        <p:txBody>
          <a:bodyPr vert="eaVert"/>
          <a:lstStyle/>
          <a:p>
            <a:r>
              <a:rPr lang="es-ES"/>
              <a:t>Haga clic para modificar el estilo de título del patrón</a:t>
            </a:r>
            <a:endParaRPr/>
          </a:p>
        </p:txBody>
      </p:sp>
      <p:sp>
        <p:nvSpPr>
          <p:cNvPr id="3" name="Vertical Text Placeholder 2"/>
          <p:cNvSpPr>
            <a:spLocks noGrp="1"/>
          </p:cNvSpPr>
          <p:nvPr>
            <p:ph type="body" orient="vert" idx="1"/>
          </p:nvPr>
        </p:nvSpPr>
        <p:spPr>
          <a:xfrm>
            <a:off x="1522412" y="381001"/>
            <a:ext cx="7391399" cy="5638800"/>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a:p>
        </p:txBody>
      </p:sp>
      <p:sp>
        <p:nvSpPr>
          <p:cNvPr id="4" name="Date Placeholder 3"/>
          <p:cNvSpPr>
            <a:spLocks noGrp="1"/>
          </p:cNvSpPr>
          <p:nvPr>
            <p:ph type="dt" sz="half" idx="10"/>
          </p:nvPr>
        </p:nvSpPr>
        <p:spPr/>
        <p:txBody>
          <a:bodyPr/>
          <a:lstStyle/>
          <a:p>
            <a:fld id="{03F41C87-7AD9-4845-A077-840E4A0F3F06}" type="datetimeFigureOut">
              <a:rPr lang="en-US"/>
              <a:t>7/11/2017</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2A013F82-EE5E-44EE-A61D-E31C6657F26F}" type="slidenum">
              <a:rPr/>
              <a:t>‹Nº›</a:t>
            </a:fld>
            <a:endParaRPr/>
          </a:p>
        </p:txBody>
      </p:sp>
    </p:spTree>
    <p:extLst>
      <p:ext uri="{BB962C8B-B14F-4D97-AF65-F5344CB8AC3E}">
        <p14:creationId xmlns:p14="http://schemas.microsoft.com/office/powerpoint/2010/main" val="407903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a:p>
        </p:txBody>
      </p:sp>
      <p:sp>
        <p:nvSpPr>
          <p:cNvPr id="3" name="Content Placeholder 2"/>
          <p:cNvSpPr>
            <a:spLocks noGrp="1"/>
          </p:cNvSpPr>
          <p:nvPr>
            <p:ph idx="1"/>
          </p:nvPr>
        </p:nvSpPr>
        <p:spPr/>
        <p:txBody>
          <a:bodyPr/>
          <a:lstStyle>
            <a:lvl5pPr>
              <a:defRPr/>
            </a:lvl5pPr>
            <a:lvl6pPr>
              <a:defRPr/>
            </a:lvl6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a:p>
        </p:txBody>
      </p:sp>
      <p:sp>
        <p:nvSpPr>
          <p:cNvPr id="4" name="Date Placeholder 3"/>
          <p:cNvSpPr>
            <a:spLocks noGrp="1"/>
          </p:cNvSpPr>
          <p:nvPr>
            <p:ph type="dt" sz="half" idx="10"/>
          </p:nvPr>
        </p:nvSpPr>
        <p:spPr/>
        <p:txBody>
          <a:bodyPr/>
          <a:lstStyle/>
          <a:p>
            <a:fld id="{03F41C87-7AD9-4845-A077-840E4A0F3F06}" type="datetimeFigureOut">
              <a:rPr lang="en-US"/>
              <a:t>7/11/2017</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2A013F82-EE5E-44EE-A61D-E31C6657F26F}" type="slidenum">
              <a:rPr/>
              <a:t>‹Nº›</a:t>
            </a:fld>
            <a:endParaRPr/>
          </a:p>
        </p:txBody>
      </p:sp>
    </p:spTree>
    <p:extLst>
      <p:ext uri="{BB962C8B-B14F-4D97-AF65-F5344CB8AC3E}">
        <p14:creationId xmlns:p14="http://schemas.microsoft.com/office/powerpoint/2010/main" val="2738254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59614" y="2514600"/>
            <a:ext cx="8692399" cy="2819400"/>
          </a:xfrm>
        </p:spPr>
        <p:txBody>
          <a:bodyPr anchor="b">
            <a:normAutofit/>
          </a:bodyPr>
          <a:lstStyle>
            <a:lvl1pPr algn="l">
              <a:lnSpc>
                <a:spcPct val="80000"/>
              </a:lnSpc>
              <a:defRPr sz="4800" b="0" cap="none" baseline="0"/>
            </a:lvl1pPr>
          </a:lstStyle>
          <a:p>
            <a:r>
              <a:rPr lang="es-ES"/>
              <a:t>Haga clic para modificar el estilo de título del patrón</a:t>
            </a:r>
            <a:endParaRPr/>
          </a:p>
        </p:txBody>
      </p:sp>
      <p:sp>
        <p:nvSpPr>
          <p:cNvPr id="3" name="Text Placeholder 2"/>
          <p:cNvSpPr>
            <a:spLocks noGrp="1"/>
          </p:cNvSpPr>
          <p:nvPr>
            <p:ph type="body" idx="1"/>
          </p:nvPr>
        </p:nvSpPr>
        <p:spPr>
          <a:xfrm>
            <a:off x="1065213" y="5410200"/>
            <a:ext cx="8687333" cy="609601"/>
          </a:xfrm>
        </p:spPr>
        <p:txBody>
          <a:bodyPr anchor="t">
            <a:normAutofit/>
          </a:bodyPr>
          <a:lstStyle>
            <a:lvl1pPr marL="0" indent="0">
              <a:spcBef>
                <a:spcPts val="0"/>
              </a:spcBef>
              <a:buNone/>
              <a:defRPr sz="2000" cap="all" spc="200" baseline="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03F41C87-7AD9-4845-A077-840E4A0F3F06}" type="datetimeFigureOut">
              <a:rPr lang="en-US"/>
              <a:t>7/11/2017</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2A013F82-EE5E-44EE-A61D-E31C6657F26F}" type="slidenum">
              <a:rPr/>
              <a:t>‹Nº›</a:t>
            </a:fld>
            <a:endParaRPr/>
          </a:p>
        </p:txBody>
      </p:sp>
    </p:spTree>
    <p:extLst>
      <p:ext uri="{BB962C8B-B14F-4D97-AF65-F5344CB8AC3E}">
        <p14:creationId xmlns:p14="http://schemas.microsoft.com/office/powerpoint/2010/main" val="1761813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1522412" y="381000"/>
            <a:ext cx="9144002" cy="1371600"/>
          </a:xfrm>
        </p:spPr>
        <p:txBody>
          <a:bodyPr/>
          <a:lstStyle/>
          <a:p>
            <a:r>
              <a:rPr lang="es-ES"/>
              <a:t>Haga clic para modificar el estilo de título del patrón</a:t>
            </a:r>
            <a:endParaRPr/>
          </a:p>
        </p:txBody>
      </p:sp>
      <p:sp>
        <p:nvSpPr>
          <p:cNvPr id="3" name="Content Placeholder 2"/>
          <p:cNvSpPr>
            <a:spLocks noGrp="1"/>
          </p:cNvSpPr>
          <p:nvPr>
            <p:ph sz="half" idx="1"/>
          </p:nvPr>
        </p:nvSpPr>
        <p:spPr>
          <a:xfrm>
            <a:off x="1504781" y="1905001"/>
            <a:ext cx="4419599" cy="41148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a:p>
        </p:txBody>
      </p:sp>
      <p:sp>
        <p:nvSpPr>
          <p:cNvPr id="4" name="Content Placeholder 3"/>
          <p:cNvSpPr>
            <a:spLocks noGrp="1"/>
          </p:cNvSpPr>
          <p:nvPr>
            <p:ph sz="half" idx="2"/>
          </p:nvPr>
        </p:nvSpPr>
        <p:spPr>
          <a:xfrm>
            <a:off x="6229183" y="1905001"/>
            <a:ext cx="4419600" cy="41148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a:p>
        </p:txBody>
      </p:sp>
      <p:sp>
        <p:nvSpPr>
          <p:cNvPr id="5" name="Date Placeholder 4"/>
          <p:cNvSpPr>
            <a:spLocks noGrp="1"/>
          </p:cNvSpPr>
          <p:nvPr>
            <p:ph type="dt" sz="half" idx="10"/>
          </p:nvPr>
        </p:nvSpPr>
        <p:spPr/>
        <p:txBody>
          <a:bodyPr/>
          <a:lstStyle/>
          <a:p>
            <a:fld id="{03F41C87-7AD9-4845-A077-840E4A0F3F06}" type="datetimeFigureOut">
              <a:rPr lang="en-US"/>
              <a:t>7/11/2017</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A013F82-EE5E-44EE-A61D-E31C6657F26F}" type="slidenum">
              <a:rPr/>
              <a:t>‹Nº›</a:t>
            </a:fld>
            <a:endParaRPr/>
          </a:p>
        </p:txBody>
      </p:sp>
    </p:spTree>
    <p:extLst>
      <p:ext uri="{BB962C8B-B14F-4D97-AF65-F5344CB8AC3E}">
        <p14:creationId xmlns:p14="http://schemas.microsoft.com/office/powerpoint/2010/main" val="2825340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1522412" y="381000"/>
            <a:ext cx="9144002" cy="1371600"/>
          </a:xfrm>
        </p:spPr>
        <p:txBody>
          <a:bodyPr/>
          <a:lstStyle>
            <a:lvl1pPr>
              <a:defRPr/>
            </a:lvl1pPr>
          </a:lstStyle>
          <a:p>
            <a:r>
              <a:rPr lang="es-ES"/>
              <a:t>Haga clic para modificar el estilo de título del patrón</a:t>
            </a:r>
            <a:endParaRPr/>
          </a:p>
        </p:txBody>
      </p:sp>
      <p:sp>
        <p:nvSpPr>
          <p:cNvPr id="3" name="Text Placeholder 2"/>
          <p:cNvSpPr>
            <a:spLocks noGrp="1"/>
          </p:cNvSpPr>
          <p:nvPr>
            <p:ph type="body" idx="1"/>
          </p:nvPr>
        </p:nvSpPr>
        <p:spPr>
          <a:xfrm>
            <a:off x="1522411" y="1905000"/>
            <a:ext cx="4416552" cy="762000"/>
          </a:xfrm>
        </p:spPr>
        <p:txBody>
          <a:bodyPr anchor="ctr">
            <a:noAutofit/>
          </a:bodyPr>
          <a:lstStyle>
            <a:lvl1pPr marL="0" indent="0">
              <a:spcBef>
                <a:spcPts val="0"/>
              </a:spcBef>
              <a:buNone/>
              <a:defRPr sz="2000" b="0" cap="all" spc="20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Content Placeholder 3"/>
          <p:cNvSpPr>
            <a:spLocks noGrp="1"/>
          </p:cNvSpPr>
          <p:nvPr>
            <p:ph sz="half" idx="2"/>
          </p:nvPr>
        </p:nvSpPr>
        <p:spPr>
          <a:xfrm>
            <a:off x="1522411" y="2743201"/>
            <a:ext cx="4416552" cy="3276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a:p>
        </p:txBody>
      </p:sp>
      <p:sp>
        <p:nvSpPr>
          <p:cNvPr id="5" name="Text Placeholder 4"/>
          <p:cNvSpPr>
            <a:spLocks noGrp="1"/>
          </p:cNvSpPr>
          <p:nvPr>
            <p:ph type="body" sz="quarter" idx="3"/>
          </p:nvPr>
        </p:nvSpPr>
        <p:spPr>
          <a:xfrm>
            <a:off x="6249861" y="1905000"/>
            <a:ext cx="4416552" cy="762000"/>
          </a:xfrm>
        </p:spPr>
        <p:txBody>
          <a:bodyPr anchor="ctr">
            <a:noAutofit/>
          </a:bodyPr>
          <a:lstStyle>
            <a:lvl1pPr marL="0" indent="0">
              <a:spcBef>
                <a:spcPts val="0"/>
              </a:spcBef>
              <a:buNone/>
              <a:defRPr sz="2000" b="0" cap="all" spc="20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Content Placeholder 5"/>
          <p:cNvSpPr>
            <a:spLocks noGrp="1"/>
          </p:cNvSpPr>
          <p:nvPr>
            <p:ph sz="quarter" idx="4"/>
          </p:nvPr>
        </p:nvSpPr>
        <p:spPr>
          <a:xfrm>
            <a:off x="6249861" y="2743201"/>
            <a:ext cx="4416552" cy="3276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a:p>
        </p:txBody>
      </p:sp>
      <p:sp>
        <p:nvSpPr>
          <p:cNvPr id="7" name="Date Placeholder 6"/>
          <p:cNvSpPr>
            <a:spLocks noGrp="1"/>
          </p:cNvSpPr>
          <p:nvPr>
            <p:ph type="dt" sz="half" idx="10"/>
          </p:nvPr>
        </p:nvSpPr>
        <p:spPr/>
        <p:txBody>
          <a:bodyPr/>
          <a:lstStyle/>
          <a:p>
            <a:fld id="{03F41C87-7AD9-4845-A077-840E4A0F3F06}" type="datetimeFigureOut">
              <a:rPr lang="en-US"/>
              <a:t>7/11/2017</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2A013F82-EE5E-44EE-A61D-E31C6657F26F}" type="slidenum">
              <a:rPr/>
              <a:t>‹Nº›</a:t>
            </a:fld>
            <a:endParaRPr/>
          </a:p>
        </p:txBody>
      </p:sp>
    </p:spTree>
    <p:extLst>
      <p:ext uri="{BB962C8B-B14F-4D97-AF65-F5344CB8AC3E}">
        <p14:creationId xmlns:p14="http://schemas.microsoft.com/office/powerpoint/2010/main" val="4208419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a:p>
        </p:txBody>
      </p:sp>
      <p:sp>
        <p:nvSpPr>
          <p:cNvPr id="3" name="Date Placeholder 2"/>
          <p:cNvSpPr>
            <a:spLocks noGrp="1"/>
          </p:cNvSpPr>
          <p:nvPr>
            <p:ph type="dt" sz="half" idx="10"/>
          </p:nvPr>
        </p:nvSpPr>
        <p:spPr/>
        <p:txBody>
          <a:bodyPr/>
          <a:lstStyle/>
          <a:p>
            <a:fld id="{03F41C87-7AD9-4845-A077-840E4A0F3F06}" type="datetimeFigureOut">
              <a:rPr lang="en-US"/>
              <a:t>7/11/2017</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2A013F82-EE5E-44EE-A61D-E31C6657F26F}" type="slidenum">
              <a:rPr/>
              <a:t>‹Nº›</a:t>
            </a:fld>
            <a:endParaRPr/>
          </a:p>
        </p:txBody>
      </p:sp>
    </p:spTree>
    <p:extLst>
      <p:ext uri="{BB962C8B-B14F-4D97-AF65-F5344CB8AC3E}">
        <p14:creationId xmlns:p14="http://schemas.microsoft.com/office/powerpoint/2010/main" val="1626631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bg>
      <p:bgPr>
        <a:solidFill>
          <a:schemeClr val="bg2"/>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F41C87-7AD9-4845-A077-840E4A0F3F06}" type="datetimeFigureOut">
              <a:rPr lang="en-US"/>
              <a:t>7/11/2017</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2A013F82-EE5E-44EE-A61D-E31C6657F26F}" type="slidenum">
              <a:rPr/>
              <a:t>‹Nº›</a:t>
            </a:fld>
            <a:endParaRPr/>
          </a:p>
        </p:txBody>
      </p:sp>
    </p:spTree>
    <p:extLst>
      <p:ext uri="{BB962C8B-B14F-4D97-AF65-F5344CB8AC3E}">
        <p14:creationId xmlns:p14="http://schemas.microsoft.com/office/powerpoint/2010/main" val="3607540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55604" y="1905000"/>
            <a:ext cx="3596607" cy="2667000"/>
          </a:xfrm>
        </p:spPr>
        <p:txBody>
          <a:bodyPr anchor="b">
            <a:noAutofit/>
          </a:bodyPr>
          <a:lstStyle>
            <a:lvl1pPr algn="l">
              <a:lnSpc>
                <a:spcPct val="90000"/>
              </a:lnSpc>
              <a:defRPr sz="3600" b="0" baseline="0">
                <a:solidFill>
                  <a:schemeClr val="tx1"/>
                </a:solidFill>
              </a:defRPr>
            </a:lvl1pPr>
          </a:lstStyle>
          <a:p>
            <a:r>
              <a:rPr lang="es-ES"/>
              <a:t>Haga clic para modificar el estilo de título del patrón</a:t>
            </a:r>
            <a:endParaRPr/>
          </a:p>
        </p:txBody>
      </p:sp>
      <p:sp>
        <p:nvSpPr>
          <p:cNvPr id="3" name="Content Placeholder 2"/>
          <p:cNvSpPr>
            <a:spLocks noGrp="1"/>
          </p:cNvSpPr>
          <p:nvPr>
            <p:ph idx="1"/>
          </p:nvPr>
        </p:nvSpPr>
        <p:spPr>
          <a:xfrm>
            <a:off x="4951414" y="685800"/>
            <a:ext cx="6400800" cy="53340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a:p>
        </p:txBody>
      </p:sp>
      <p:sp>
        <p:nvSpPr>
          <p:cNvPr id="4" name="Text Placeholder 3"/>
          <p:cNvSpPr>
            <a:spLocks noGrp="1"/>
          </p:cNvSpPr>
          <p:nvPr>
            <p:ph type="body" sz="half" idx="2"/>
          </p:nvPr>
        </p:nvSpPr>
        <p:spPr>
          <a:xfrm>
            <a:off x="1065213" y="4648200"/>
            <a:ext cx="3581399" cy="1371600"/>
          </a:xfrm>
        </p:spPr>
        <p:txBody>
          <a:bodyPr>
            <a:normAutofit/>
          </a:bodyPr>
          <a:lstStyle>
            <a:lvl1pPr marL="0" indent="0">
              <a:lnSpc>
                <a:spcPct val="9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5" name="Date Placeholder 4"/>
          <p:cNvSpPr>
            <a:spLocks noGrp="1"/>
          </p:cNvSpPr>
          <p:nvPr>
            <p:ph type="dt" sz="half" idx="10"/>
          </p:nvPr>
        </p:nvSpPr>
        <p:spPr/>
        <p:txBody>
          <a:bodyPr/>
          <a:lstStyle/>
          <a:p>
            <a:fld id="{03F41C87-7AD9-4845-A077-840E4A0F3F06}" type="datetimeFigureOut">
              <a:rPr lang="en-US"/>
              <a:t>7/11/2017</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A013F82-EE5E-44EE-A61D-E31C6657F26F}" type="slidenum">
              <a:rPr/>
              <a:t>‹Nº›</a:t>
            </a:fld>
            <a:endParaRPr/>
          </a:p>
        </p:txBody>
      </p:sp>
    </p:spTree>
    <p:extLst>
      <p:ext uri="{BB962C8B-B14F-4D97-AF65-F5344CB8AC3E}">
        <p14:creationId xmlns:p14="http://schemas.microsoft.com/office/powerpoint/2010/main" val="2544981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951414" y="685800"/>
            <a:ext cx="6400799" cy="5334000"/>
          </a:xfrm>
          <a:solidFill>
            <a:schemeClr val="bg2"/>
          </a:solidFill>
          <a:ln w="76200">
            <a:solidFill>
              <a:schemeClr val="tx1"/>
            </a:solidFill>
            <a:miter lim="800000"/>
          </a:ln>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a:p>
        </p:txBody>
      </p:sp>
      <p:sp>
        <p:nvSpPr>
          <p:cNvPr id="2" name="Title 1"/>
          <p:cNvSpPr>
            <a:spLocks noGrp="1"/>
          </p:cNvSpPr>
          <p:nvPr>
            <p:ph type="title"/>
          </p:nvPr>
        </p:nvSpPr>
        <p:spPr>
          <a:xfrm>
            <a:off x="1055604" y="1905000"/>
            <a:ext cx="3596607" cy="2667000"/>
          </a:xfrm>
        </p:spPr>
        <p:txBody>
          <a:bodyPr anchor="b">
            <a:normAutofit/>
          </a:bodyPr>
          <a:lstStyle>
            <a:lvl1pPr algn="l">
              <a:lnSpc>
                <a:spcPct val="90000"/>
              </a:lnSpc>
              <a:defRPr sz="3600" b="0" i="0" baseline="0">
                <a:solidFill>
                  <a:schemeClr val="tx1"/>
                </a:solidFill>
              </a:defRPr>
            </a:lvl1pPr>
          </a:lstStyle>
          <a:p>
            <a:r>
              <a:rPr lang="es-ES"/>
              <a:t>Haga clic para modificar el estilo de título del patrón</a:t>
            </a:r>
            <a:endParaRPr/>
          </a:p>
        </p:txBody>
      </p:sp>
      <p:sp>
        <p:nvSpPr>
          <p:cNvPr id="4" name="Text Placeholder 3"/>
          <p:cNvSpPr>
            <a:spLocks noGrp="1"/>
          </p:cNvSpPr>
          <p:nvPr>
            <p:ph type="body" sz="half" idx="2"/>
          </p:nvPr>
        </p:nvSpPr>
        <p:spPr>
          <a:xfrm>
            <a:off x="1065213" y="4648200"/>
            <a:ext cx="3581399" cy="1371600"/>
          </a:xfrm>
        </p:spPr>
        <p:txBody>
          <a:bodyPr>
            <a:normAutofit/>
          </a:bodyPr>
          <a:lstStyle>
            <a:lvl1pPr marL="0" indent="0">
              <a:lnSpc>
                <a:spcPct val="9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5" name="Date Placeholder 4"/>
          <p:cNvSpPr>
            <a:spLocks noGrp="1"/>
          </p:cNvSpPr>
          <p:nvPr>
            <p:ph type="dt" sz="half" idx="10"/>
          </p:nvPr>
        </p:nvSpPr>
        <p:spPr/>
        <p:txBody>
          <a:bodyPr/>
          <a:lstStyle/>
          <a:p>
            <a:fld id="{03F41C87-7AD9-4845-A077-840E4A0F3F06}" type="datetimeFigureOut">
              <a:rPr lang="en-US"/>
              <a:pPr/>
              <a:t>7/11/2017</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A013F82-EE5E-44EE-A61D-E31C6657F26F}" type="slidenum">
              <a:rPr/>
              <a:pPr/>
              <a:t>‹Nº›</a:t>
            </a:fld>
            <a:endParaRPr/>
          </a:p>
        </p:txBody>
      </p:sp>
    </p:spTree>
    <p:extLst>
      <p:ext uri="{BB962C8B-B14F-4D97-AF65-F5344CB8AC3E}">
        <p14:creationId xmlns:p14="http://schemas.microsoft.com/office/powerpoint/2010/main" val="2249172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2413" y="381000"/>
            <a:ext cx="9144001" cy="1371600"/>
          </a:xfrm>
          <a:prstGeom prst="rect">
            <a:avLst/>
          </a:prstGeom>
        </p:spPr>
        <p:txBody>
          <a:bodyPr vert="horz" lIns="91440" tIns="45720" rIns="91440" bIns="45720" rtlCol="0" anchor="b">
            <a:normAutofit/>
          </a:bodyPr>
          <a:lstStyle/>
          <a:p>
            <a:r>
              <a:rPr lang="es-ES"/>
              <a:t>Haga clic para modificar el estilo de título del patrón</a:t>
            </a:r>
            <a:endParaRPr/>
          </a:p>
        </p:txBody>
      </p:sp>
      <p:sp>
        <p:nvSpPr>
          <p:cNvPr id="3" name="Text Placeholder 2"/>
          <p:cNvSpPr>
            <a:spLocks noGrp="1"/>
          </p:cNvSpPr>
          <p:nvPr>
            <p:ph type="body" idx="1"/>
          </p:nvPr>
        </p:nvSpPr>
        <p:spPr>
          <a:xfrm>
            <a:off x="1522413" y="1904999"/>
            <a:ext cx="9134391" cy="4114801"/>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dirty="0"/>
          </a:p>
        </p:txBody>
      </p:sp>
      <p:sp>
        <p:nvSpPr>
          <p:cNvPr id="4" name="Date Placeholder 3"/>
          <p:cNvSpPr>
            <a:spLocks noGrp="1"/>
          </p:cNvSpPr>
          <p:nvPr>
            <p:ph type="dt" sz="half" idx="2"/>
          </p:nvPr>
        </p:nvSpPr>
        <p:spPr>
          <a:xfrm>
            <a:off x="8226422" y="6400800"/>
            <a:ext cx="1449389" cy="276228"/>
          </a:xfrm>
          <a:prstGeom prst="rect">
            <a:avLst/>
          </a:prstGeom>
        </p:spPr>
        <p:txBody>
          <a:bodyPr vert="horz" lIns="91440" tIns="45720" rIns="91440" bIns="45720" rtlCol="0" anchor="ctr"/>
          <a:lstStyle>
            <a:lvl1pPr algn="r">
              <a:defRPr sz="1000">
                <a:solidFill>
                  <a:schemeClr val="tx1">
                    <a:tint val="75000"/>
                  </a:schemeClr>
                </a:solidFill>
              </a:defRPr>
            </a:lvl1pPr>
          </a:lstStyle>
          <a:p>
            <a:fld id="{03F41C87-7AD9-4845-A077-840E4A0F3F06}" type="datetimeFigureOut">
              <a:rPr lang="en-US"/>
              <a:pPr/>
              <a:t>7/11/2017</a:t>
            </a:fld>
            <a:endParaRPr/>
          </a:p>
        </p:txBody>
      </p:sp>
      <p:sp>
        <p:nvSpPr>
          <p:cNvPr id="5" name="Footer Placeholder 4"/>
          <p:cNvSpPr>
            <a:spLocks noGrp="1"/>
          </p:cNvSpPr>
          <p:nvPr>
            <p:ph type="ftr" sz="quarter" idx="3"/>
          </p:nvPr>
        </p:nvSpPr>
        <p:spPr>
          <a:xfrm>
            <a:off x="1522413" y="6400800"/>
            <a:ext cx="6553199" cy="276228"/>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a:p>
        </p:txBody>
      </p:sp>
      <p:sp>
        <p:nvSpPr>
          <p:cNvPr id="6" name="Slide Number Placeholder 5"/>
          <p:cNvSpPr>
            <a:spLocks noGrp="1"/>
          </p:cNvSpPr>
          <p:nvPr>
            <p:ph type="sldNum" sz="quarter" idx="4"/>
          </p:nvPr>
        </p:nvSpPr>
        <p:spPr>
          <a:xfrm>
            <a:off x="9828211" y="6400800"/>
            <a:ext cx="838201" cy="276228"/>
          </a:xfrm>
          <a:prstGeom prst="rect">
            <a:avLst/>
          </a:prstGeom>
        </p:spPr>
        <p:txBody>
          <a:bodyPr vert="horz" lIns="91440" tIns="45720" rIns="91440" bIns="45720" rtlCol="0" anchor="ctr"/>
          <a:lstStyle>
            <a:lvl1pPr algn="r">
              <a:defRPr sz="1000">
                <a:solidFill>
                  <a:schemeClr val="tx1">
                    <a:tint val="75000"/>
                  </a:schemeClr>
                </a:solidFill>
              </a:defRPr>
            </a:lvl1pPr>
          </a:lstStyle>
          <a:p>
            <a:fld id="{2A013F82-EE5E-44EE-A61D-E31C6657F26F}" type="slidenum">
              <a:rPr/>
              <a:pPr/>
              <a:t>‹Nº›</a:t>
            </a:fld>
            <a:endParaRPr/>
          </a:p>
        </p:txBody>
      </p:sp>
    </p:spTree>
    <p:extLst>
      <p:ext uri="{BB962C8B-B14F-4D97-AF65-F5344CB8AC3E}">
        <p14:creationId xmlns:p14="http://schemas.microsoft.com/office/powerpoint/2010/main" val="1403059996"/>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p:titleStyle>
    <p:body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3" Type="http://schemas.openxmlformats.org/officeDocument/2006/relationships/hyperlink" Target="mailto:ventas1@imesa.org.mx" TargetMode="External"/><Relationship Id="rId2" Type="http://schemas.openxmlformats.org/officeDocument/2006/relationships/image" Target="../media/image15.png"/><Relationship Id="rId1" Type="http://schemas.openxmlformats.org/officeDocument/2006/relationships/slideLayout" Target="../slideLayouts/slideLayout9.xml"/><Relationship Id="rId5" Type="http://schemas.openxmlformats.org/officeDocument/2006/relationships/hyperlink" Target="mailto:gpuented@imesa.org.mx" TargetMode="External"/><Relationship Id="rId4" Type="http://schemas.openxmlformats.org/officeDocument/2006/relationships/hyperlink" Target="mailto:imesagt@Prodigy.net.mx"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2"/>
          <p:cNvGrpSpPr/>
          <p:nvPr/>
        </p:nvGrpSpPr>
        <p:grpSpPr>
          <a:xfrm>
            <a:off x="6811978" y="316486"/>
            <a:ext cx="4013200" cy="3588682"/>
            <a:chOff x="6811978" y="316486"/>
            <a:chExt cx="4013200" cy="3588682"/>
          </a:xfrm>
        </p:grpSpPr>
        <p:sp>
          <p:nvSpPr>
            <p:cNvPr id="5" name="Rectángulo 4"/>
            <p:cNvSpPr/>
            <p:nvPr/>
          </p:nvSpPr>
          <p:spPr>
            <a:xfrm>
              <a:off x="6811978" y="316486"/>
              <a:ext cx="4013200" cy="25527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6" name="Arco 5"/>
            <p:cNvSpPr/>
            <p:nvPr/>
          </p:nvSpPr>
          <p:spPr>
            <a:xfrm>
              <a:off x="7243778" y="2843786"/>
              <a:ext cx="45719" cy="45719"/>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7" name="Forma libre 6"/>
            <p:cNvSpPr/>
            <p:nvPr/>
          </p:nvSpPr>
          <p:spPr>
            <a:xfrm>
              <a:off x="7216564" y="781202"/>
              <a:ext cx="3608614" cy="2069841"/>
            </a:xfrm>
            <a:custGeom>
              <a:avLst/>
              <a:gdLst>
                <a:gd name="connsiteX0" fmla="*/ 0 w 3608614"/>
                <a:gd name="connsiteY0" fmla="*/ 2069841 h 2069841"/>
                <a:gd name="connsiteX1" fmla="*/ 620485 w 3608614"/>
                <a:gd name="connsiteY1" fmla="*/ 45098 h 2069841"/>
                <a:gd name="connsiteX2" fmla="*/ 3608614 w 3608614"/>
                <a:gd name="connsiteY2" fmla="*/ 861527 h 2069841"/>
              </a:gdLst>
              <a:ahLst/>
              <a:cxnLst>
                <a:cxn ang="0">
                  <a:pos x="connsiteX0" y="connsiteY0"/>
                </a:cxn>
                <a:cxn ang="0">
                  <a:pos x="connsiteX1" y="connsiteY1"/>
                </a:cxn>
                <a:cxn ang="0">
                  <a:pos x="connsiteX2" y="connsiteY2"/>
                </a:cxn>
              </a:cxnLst>
              <a:rect l="l" t="t" r="r" b="b"/>
              <a:pathLst>
                <a:path w="3608614" h="2069841">
                  <a:moveTo>
                    <a:pt x="0" y="2069841"/>
                  </a:moveTo>
                  <a:cubicBezTo>
                    <a:pt x="9524" y="1158162"/>
                    <a:pt x="19049" y="246484"/>
                    <a:pt x="620485" y="45098"/>
                  </a:cubicBezTo>
                  <a:cubicBezTo>
                    <a:pt x="1221921" y="-156288"/>
                    <a:pt x="2415267" y="352619"/>
                    <a:pt x="3608614" y="861527"/>
                  </a:cubicBezTo>
                </a:path>
              </a:pathLst>
            </a:custGeom>
            <a:noFill/>
            <a:ln w="571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Rectángulo 7"/>
            <p:cNvSpPr/>
            <p:nvPr/>
          </p:nvSpPr>
          <p:spPr>
            <a:xfrm>
              <a:off x="6967575" y="2889505"/>
              <a:ext cx="3635932" cy="1015663"/>
            </a:xfrm>
            <a:prstGeom prst="rect">
              <a:avLst/>
            </a:prstGeom>
          </p:spPr>
          <p:txBody>
            <a:bodyPr wrap="none">
              <a:spAutoFit/>
            </a:bodyPr>
            <a:lstStyle/>
            <a:p>
              <a:r>
                <a:rPr lang="es-MX" sz="6000" b="1" dirty="0">
                  <a:latin typeface="Tahoma" panose="020B0604030504040204" pitchFamily="34" charset="0"/>
                  <a:ea typeface="Tahoma" panose="020B0604030504040204" pitchFamily="34" charset="0"/>
                  <a:cs typeface="Tahoma" panose="020B0604030504040204" pitchFamily="34" charset="0"/>
                </a:rPr>
                <a:t>I M E S A</a:t>
              </a:r>
              <a:endParaRPr lang="es-ES" sz="6000" b="1" dirty="0">
                <a:latin typeface="Tahoma" panose="020B0604030504040204" pitchFamily="34" charset="0"/>
                <a:ea typeface="Tahoma" panose="020B0604030504040204" pitchFamily="34" charset="0"/>
                <a:cs typeface="Tahoma" panose="020B0604030504040204" pitchFamily="34" charset="0"/>
              </a:endParaRPr>
            </a:p>
          </p:txBody>
        </p:sp>
      </p:grpSp>
      <p:pic>
        <p:nvPicPr>
          <p:cNvPr id="2" name="Imagen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70676" y="4686555"/>
            <a:ext cx="2862953" cy="1810534"/>
          </a:xfrm>
          <a:prstGeom prst="rect">
            <a:avLst/>
          </a:prstGeom>
        </p:spPr>
      </p:pic>
      <p:sp>
        <p:nvSpPr>
          <p:cNvPr id="9" name="Subtítulo 8"/>
          <p:cNvSpPr>
            <a:spLocks noGrp="1"/>
          </p:cNvSpPr>
          <p:nvPr>
            <p:ph type="subTitle" idx="1"/>
          </p:nvPr>
        </p:nvSpPr>
        <p:spPr>
          <a:xfrm>
            <a:off x="486367" y="5277889"/>
            <a:ext cx="7086376" cy="1219200"/>
          </a:xfrm>
        </p:spPr>
        <p:txBody>
          <a:bodyPr>
            <a:normAutofit fontScale="92500" lnSpcReduction="10000"/>
          </a:bodyPr>
          <a:lstStyle/>
          <a:p>
            <a:r>
              <a:rPr lang="es-ES" sz="2400" b="1" dirty="0">
                <a:solidFill>
                  <a:srgbClr val="56C5FF"/>
                </a:solidFill>
              </a:rPr>
              <a:t>INGENIERIA Y MANUFACTURAS Eléctricas, S.A. DE C.V.</a:t>
            </a:r>
          </a:p>
          <a:p>
            <a:endParaRPr lang="es-ES" sz="2400" b="1" dirty="0">
              <a:solidFill>
                <a:srgbClr val="56C5FF"/>
              </a:solidFill>
            </a:endParaRPr>
          </a:p>
          <a:p>
            <a:r>
              <a:rPr lang="es-ES" sz="2400" b="1" dirty="0">
                <a:solidFill>
                  <a:srgbClr val="56C5FF"/>
                </a:solidFill>
              </a:rPr>
              <a:t>Desde 1991</a:t>
            </a:r>
          </a:p>
          <a:p>
            <a:endParaRPr lang="es-MX" sz="2400" b="1" dirty="0"/>
          </a:p>
        </p:txBody>
      </p:sp>
      <p:sp>
        <p:nvSpPr>
          <p:cNvPr id="10" name="Subtítulo 8"/>
          <p:cNvSpPr txBox="1">
            <a:spLocks/>
          </p:cNvSpPr>
          <p:nvPr/>
        </p:nvSpPr>
        <p:spPr>
          <a:xfrm>
            <a:off x="521217" y="908720"/>
            <a:ext cx="6264696" cy="264561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0"/>
              </a:spcBef>
              <a:buClr>
                <a:schemeClr val="accent1"/>
              </a:buClr>
              <a:buSzPct val="100000"/>
              <a:buFont typeface="Arial" pitchFamily="34" charset="0"/>
              <a:buNone/>
              <a:defRPr sz="2000" kern="1200" cap="all" spc="200" baseline="0">
                <a:solidFill>
                  <a:schemeClr val="accent1"/>
                </a:solidFill>
                <a:latin typeface="+mn-lt"/>
                <a:ea typeface="+mn-ea"/>
                <a:cs typeface="+mn-cs"/>
              </a:defRPr>
            </a:lvl1pPr>
            <a:lvl2pPr marL="457200" indent="0" algn="ctr" defTabSz="914400" rtl="0" eaLnBrk="1" latinLnBrk="0" hangingPunct="1">
              <a:lnSpc>
                <a:spcPct val="90000"/>
              </a:lnSpc>
              <a:spcBef>
                <a:spcPts val="1200"/>
              </a:spcBef>
              <a:buClr>
                <a:schemeClr val="accent1"/>
              </a:buClr>
              <a:buSzPct val="100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600"/>
              </a:spcBef>
              <a:buClr>
                <a:schemeClr val="accent1"/>
              </a:buClr>
              <a:buSzPct val="10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600"/>
              </a:spcBef>
              <a:buClr>
                <a:schemeClr val="accent1"/>
              </a:buClr>
              <a:buSzPct val="100000"/>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600"/>
              </a:spcBef>
              <a:buClr>
                <a:schemeClr val="accent1"/>
              </a:buClr>
              <a:buSzPct val="100000"/>
              <a:buFont typeface="Arial" pitchFamily="34" charset="0"/>
              <a:buNone/>
              <a:defRPr sz="1600" kern="1200">
                <a:solidFill>
                  <a:schemeClr val="tx1">
                    <a:tint val="75000"/>
                  </a:schemeClr>
                </a:solidFill>
                <a:latin typeface="+mn-lt"/>
                <a:ea typeface="+mn-ea"/>
                <a:cs typeface="+mn-cs"/>
              </a:defRPr>
            </a:lvl5pPr>
            <a:lvl6pPr marL="2286000" indent="0" algn="ctr" defTabSz="914400" rtl="0" eaLnBrk="1" latinLnBrk="0" hangingPunct="1">
              <a:spcBef>
                <a:spcPts val="600"/>
              </a:spcBef>
              <a:buClr>
                <a:schemeClr val="accent1"/>
              </a:buClr>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ts val="600"/>
              </a:spcBef>
              <a:buClr>
                <a:schemeClr val="accent1"/>
              </a:buClr>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ts val="600"/>
              </a:spcBef>
              <a:buClr>
                <a:schemeClr val="accent1"/>
              </a:buClr>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ts val="600"/>
              </a:spcBef>
              <a:buClr>
                <a:schemeClr val="accent1"/>
              </a:buClr>
              <a:buFont typeface="Arial" pitchFamily="34" charset="0"/>
              <a:buNone/>
              <a:defRPr sz="1600" kern="1200">
                <a:solidFill>
                  <a:schemeClr val="tx1">
                    <a:tint val="75000"/>
                  </a:schemeClr>
                </a:solidFill>
                <a:latin typeface="+mn-lt"/>
                <a:ea typeface="+mn-ea"/>
                <a:cs typeface="+mn-cs"/>
              </a:defRPr>
            </a:lvl9pPr>
          </a:lstStyle>
          <a:p>
            <a:r>
              <a:rPr lang="es-ES" sz="2400" b="1" dirty="0">
                <a:solidFill>
                  <a:srgbClr val="56C5FF"/>
                </a:solidFill>
              </a:rPr>
              <a:t>Transformadores tipo seco</a:t>
            </a:r>
          </a:p>
          <a:p>
            <a:r>
              <a:rPr lang="es-ES" sz="2400" b="1" dirty="0">
                <a:solidFill>
                  <a:srgbClr val="56C5FF"/>
                </a:solidFill>
              </a:rPr>
              <a:t>Aplicaciones especiales:</a:t>
            </a:r>
          </a:p>
          <a:p>
            <a:endParaRPr lang="es-ES" sz="2400" b="1" dirty="0">
              <a:solidFill>
                <a:srgbClr val="56C5FF"/>
              </a:solidFill>
            </a:endParaRPr>
          </a:p>
          <a:p>
            <a:r>
              <a:rPr lang="es-ES" sz="2400" b="1" dirty="0">
                <a:solidFill>
                  <a:srgbClr val="56C5FF"/>
                </a:solidFill>
              </a:rPr>
              <a:t>Conexión </a:t>
            </a:r>
            <a:r>
              <a:rPr lang="es-ES" sz="2400" b="1" dirty="0" err="1">
                <a:solidFill>
                  <a:srgbClr val="56C5FF"/>
                </a:solidFill>
              </a:rPr>
              <a:t>zig-zag</a:t>
            </a:r>
            <a:endParaRPr lang="es-ES" sz="2400" b="1" dirty="0">
              <a:solidFill>
                <a:srgbClr val="56C5FF"/>
              </a:solidFill>
            </a:endParaRPr>
          </a:p>
          <a:p>
            <a:r>
              <a:rPr lang="es-ES" sz="2400" b="1" dirty="0">
                <a:solidFill>
                  <a:srgbClr val="56C5FF"/>
                </a:solidFill>
              </a:rPr>
              <a:t>Conexión </a:t>
            </a:r>
            <a:r>
              <a:rPr lang="es-ES" sz="2400" b="1" dirty="0" err="1">
                <a:solidFill>
                  <a:srgbClr val="56C5FF"/>
                </a:solidFill>
              </a:rPr>
              <a:t>scott</a:t>
            </a:r>
            <a:endParaRPr lang="es-ES" sz="2400" b="1" dirty="0">
              <a:solidFill>
                <a:srgbClr val="56C5FF"/>
              </a:solidFill>
            </a:endParaRPr>
          </a:p>
          <a:p>
            <a:endParaRPr lang="es-MX" sz="2400" b="1" dirty="0"/>
          </a:p>
        </p:txBody>
      </p:sp>
      <p:pic>
        <p:nvPicPr>
          <p:cNvPr id="4" name="música videos institucionales sin copyright institutionals videos no copyright">
            <a:hlinkClick r:id="" action="ppaction://media"/>
            <a:extLst>
              <a:ext uri="{FF2B5EF4-FFF2-40B4-BE49-F238E27FC236}">
                <a16:creationId xmlns:a16="http://schemas.microsoft.com/office/drawing/2014/main" id="{8B563072-6952-44A3-B804-BFE2583B805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075" y="92075"/>
            <a:ext cx="609600" cy="609600"/>
          </a:xfrm>
          <a:prstGeom prst="rect">
            <a:avLst/>
          </a:prstGeom>
        </p:spPr>
      </p:pic>
    </p:spTree>
    <p:extLst>
      <p:ext uri="{BB962C8B-B14F-4D97-AF65-F5344CB8AC3E}">
        <p14:creationId xmlns:p14="http://schemas.microsoft.com/office/powerpoint/2010/main" val="2808920126"/>
      </p:ext>
    </p:extLst>
  </p:cSld>
  <p:clrMapOvr>
    <a:masterClrMapping/>
  </p:clrMapOvr>
  <mc:AlternateContent xmlns:mc="http://schemas.openxmlformats.org/markup-compatibility/2006">
    <mc:Choice xmlns:p14="http://schemas.microsoft.com/office/powerpoint/2010/main" Requires="p14">
      <p:transition spd="med" p14:dur="700">
        <p:fade/>
        <p:sndAc>
          <p:stSnd>
            <p:snd r:embed="rId4" name="música videos institucionales sin copyright institutionals videos no copyright.wav"/>
          </p:stSnd>
        </p:sndAc>
      </p:transition>
    </mc:Choice>
    <mc:Fallback>
      <p:transition spd="med">
        <p:fade/>
        <p:sndAc>
          <p:stSnd>
            <p:snd r:embed="rId4" name="música videos institucionales sin copyright institutionals videos no copyright.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5"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2000"/>
                                        <p:tgtEl>
                                          <p:spTgt spid="2"/>
                                        </p:tgtEl>
                                      </p:cBhvr>
                                    </p:animEffect>
                                    <p:anim calcmode="lin" valueType="num">
                                      <p:cBhvr>
                                        <p:cTn id="16" dur="2000" fill="hold"/>
                                        <p:tgtEl>
                                          <p:spTgt spid="2"/>
                                        </p:tgtEl>
                                        <p:attrNameLst>
                                          <p:attrName>ppt_w</p:attrName>
                                        </p:attrNameLst>
                                      </p:cBhvr>
                                      <p:tavLst>
                                        <p:tav tm="0" fmla="#ppt_w*sin(2.5*pi*$)">
                                          <p:val>
                                            <p:fltVal val="0"/>
                                          </p:val>
                                        </p:tav>
                                        <p:tav tm="100000">
                                          <p:val>
                                            <p:fltVal val="1"/>
                                          </p:val>
                                        </p:tav>
                                      </p:tavLst>
                                    </p:anim>
                                    <p:anim calcmode="lin" valueType="num">
                                      <p:cBhvr>
                                        <p:cTn id="17"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Effect transition="in" filter="randombar(horizontal)">
                                      <p:cBhvr>
                                        <p:cTn id="27" dur="500"/>
                                        <p:tgtEl>
                                          <p:spTgt spid="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9">
                                            <p:txEl>
                                              <p:pRg st="2" end="2"/>
                                            </p:txEl>
                                          </p:spTgt>
                                        </p:tgtEl>
                                        <p:attrNameLst>
                                          <p:attrName>style.visibility</p:attrName>
                                        </p:attrNameLst>
                                      </p:cBhvr>
                                      <p:to>
                                        <p:strVal val="visible"/>
                                      </p:to>
                                    </p:set>
                                    <p:animEffect transition="in" filter="randombar(horizontal)">
                                      <p:cBhvr>
                                        <p:cTn id="32"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3" repeatCount="indefinite" fill="hold" display="0">
                  <p:stCondLst>
                    <p:cond delay="indefinite"/>
                  </p:stCondLst>
                  <p:endCondLst>
                    <p:cond evt="onStopAudio" delay="0">
                      <p:tgtEl>
                        <p:sldTgt/>
                      </p:tgtEl>
                    </p:cond>
                  </p:endCondLst>
                </p:cTn>
                <p:tgtEl>
                  <p:spTgt spid="4"/>
                </p:tgtEl>
              </p:cMediaNode>
            </p:audio>
          </p:childTnLst>
        </p:cTn>
      </p:par>
    </p:tnLst>
    <p:bldLst>
      <p:bldP spid="9" grpId="0" build="p"/>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74132" y="332656"/>
            <a:ext cx="3840427" cy="2880320"/>
          </a:xfrm>
          <a:prstGeom prst="rect">
            <a:avLst/>
          </a:prstGeom>
          <a:effectLst>
            <a:outerShdw blurRad="50800" dist="38100" dir="2700000" algn="tl" rotWithShape="0">
              <a:prstClr val="black">
                <a:alpha val="40000"/>
              </a:prstClr>
            </a:outerShdw>
            <a:softEdge rad="317500"/>
          </a:effectLst>
        </p:spPr>
      </p:pic>
      <p:sp>
        <p:nvSpPr>
          <p:cNvPr id="9" name="Rectángulo 8"/>
          <p:cNvSpPr/>
          <p:nvPr/>
        </p:nvSpPr>
        <p:spPr>
          <a:xfrm>
            <a:off x="2260144" y="3638618"/>
            <a:ext cx="6246440" cy="1723549"/>
          </a:xfrm>
          <a:prstGeom prst="rect">
            <a:avLst/>
          </a:prstGeom>
        </p:spPr>
        <p:txBody>
          <a:bodyPr wrap="square">
            <a:spAutoFit/>
          </a:bodyPr>
          <a:lstStyle/>
          <a:p>
            <a:pPr algn="ctr"/>
            <a:r>
              <a:rPr lang="es-MX" sz="1800" b="1" dirty="0">
                <a:latin typeface="Bookman Old Style" pitchFamily="18" charset="0"/>
              </a:rPr>
              <a:t>INGENIERIA Y MANUFACTURAS ELECTRICAS, S.A. DE C.V</a:t>
            </a:r>
          </a:p>
          <a:p>
            <a:pPr algn="ctr"/>
            <a:r>
              <a:rPr lang="es-MX" sz="1400" dirty="0">
                <a:latin typeface="Bookman Old Style" pitchFamily="18" charset="0"/>
              </a:rPr>
              <a:t>Av. </a:t>
            </a:r>
            <a:r>
              <a:rPr lang="es-MX" sz="1400" dirty="0" err="1">
                <a:latin typeface="Bookman Old Style" pitchFamily="18" charset="0"/>
              </a:rPr>
              <a:t>Inde</a:t>
            </a:r>
            <a:r>
              <a:rPr lang="es-MX" sz="1400" dirty="0">
                <a:latin typeface="Bookman Old Style" pitchFamily="18" charset="0"/>
              </a:rPr>
              <a:t> #817 4ª Etapa Parque Industrial Lagunero</a:t>
            </a:r>
          </a:p>
          <a:p>
            <a:pPr algn="ctr"/>
            <a:r>
              <a:rPr lang="es-MX" sz="1400" dirty="0">
                <a:latin typeface="Bookman Old Style" pitchFamily="18" charset="0"/>
              </a:rPr>
              <a:t>Gomez Palacio, </a:t>
            </a:r>
            <a:r>
              <a:rPr lang="es-MX" sz="1400" dirty="0" err="1">
                <a:latin typeface="Bookman Old Style" pitchFamily="18" charset="0"/>
              </a:rPr>
              <a:t>Dgo</a:t>
            </a:r>
            <a:r>
              <a:rPr lang="es-MX" sz="1400" dirty="0">
                <a:latin typeface="Bookman Old Style" pitchFamily="18" charset="0"/>
              </a:rPr>
              <a:t>. C.P. 35078</a:t>
            </a:r>
          </a:p>
          <a:p>
            <a:pPr marL="285750" indent="-285750" algn="ctr">
              <a:buFont typeface="Wingdings" panose="05000000000000000000" pitchFamily="2" charset="2"/>
              <a:buChar char=")"/>
            </a:pPr>
            <a:r>
              <a:rPr lang="es-MX" sz="1400" dirty="0">
                <a:latin typeface="Bookman Old Style" pitchFamily="18" charset="0"/>
                <a:sym typeface="Wingdings" panose="05000000000000000000" pitchFamily="2" charset="2"/>
              </a:rPr>
              <a:t>(871)757-5868/69/70</a:t>
            </a:r>
          </a:p>
          <a:p>
            <a:pPr marL="285750" indent="-285750" algn="ctr">
              <a:buFont typeface="Wingdings" panose="05000000000000000000" pitchFamily="2" charset="2"/>
              <a:buChar char="+"/>
            </a:pPr>
            <a:r>
              <a:rPr lang="es-MX" sz="1400" dirty="0">
                <a:solidFill>
                  <a:schemeClr val="accent2">
                    <a:lumMod val="50000"/>
                  </a:schemeClr>
                </a:solidFill>
                <a:latin typeface="Bookman Old Style" pitchFamily="18" charset="0"/>
                <a:sym typeface="Wingdings" panose="05000000000000000000" pitchFamily="2" charset="2"/>
                <a:hlinkClick r:id="rId3"/>
              </a:rPr>
              <a:t>ventas1@imesa.org.mx</a:t>
            </a:r>
            <a:r>
              <a:rPr lang="es-MX" sz="1400" dirty="0">
                <a:solidFill>
                  <a:schemeClr val="accent2">
                    <a:lumMod val="50000"/>
                  </a:schemeClr>
                </a:solidFill>
                <a:latin typeface="Bookman Old Style" pitchFamily="18" charset="0"/>
                <a:sym typeface="Wingdings" panose="05000000000000000000" pitchFamily="2" charset="2"/>
              </a:rPr>
              <a:t> </a:t>
            </a:r>
            <a:r>
              <a:rPr lang="es-MX" sz="1400" dirty="0">
                <a:solidFill>
                  <a:schemeClr val="accent2">
                    <a:lumMod val="50000"/>
                  </a:schemeClr>
                </a:solidFill>
                <a:latin typeface="Bookman Old Style" pitchFamily="18" charset="0"/>
                <a:sym typeface="Wingdings" panose="05000000000000000000" pitchFamily="2" charset="2"/>
                <a:hlinkClick r:id="rId4"/>
              </a:rPr>
              <a:t>imesagt@Prodigy.net.mx</a:t>
            </a:r>
            <a:endParaRPr lang="es-MX" sz="1400" dirty="0">
              <a:solidFill>
                <a:schemeClr val="accent2">
                  <a:lumMod val="50000"/>
                </a:schemeClr>
              </a:solidFill>
              <a:latin typeface="Bookman Old Style" pitchFamily="18" charset="0"/>
              <a:sym typeface="Wingdings" panose="05000000000000000000" pitchFamily="2" charset="2"/>
            </a:endParaRPr>
          </a:p>
          <a:p>
            <a:pPr marL="285750" indent="-285750" algn="ctr">
              <a:buFont typeface="Wingdings" panose="05000000000000000000" pitchFamily="2" charset="2"/>
              <a:buChar char="+"/>
            </a:pPr>
            <a:r>
              <a:rPr lang="es-MX" sz="1400" dirty="0">
                <a:solidFill>
                  <a:schemeClr val="accent2">
                    <a:lumMod val="50000"/>
                  </a:schemeClr>
                </a:solidFill>
                <a:latin typeface="Bookman Old Style" pitchFamily="18" charset="0"/>
                <a:sym typeface="Wingdings" panose="05000000000000000000" pitchFamily="2" charset="2"/>
                <a:hlinkClick r:id="rId5"/>
              </a:rPr>
              <a:t>gpuented@imesa.org.mx</a:t>
            </a:r>
            <a:r>
              <a:rPr lang="es-MX" sz="1400" dirty="0">
                <a:solidFill>
                  <a:schemeClr val="accent2">
                    <a:lumMod val="50000"/>
                  </a:schemeClr>
                </a:solidFill>
                <a:latin typeface="Bookman Old Style" pitchFamily="18" charset="0"/>
                <a:sym typeface="Wingdings" panose="05000000000000000000" pitchFamily="2" charset="2"/>
              </a:rPr>
              <a:t> </a:t>
            </a:r>
            <a:endParaRPr lang="es-ES" sz="1400" dirty="0">
              <a:solidFill>
                <a:schemeClr val="accent2">
                  <a:lumMod val="50000"/>
                </a:schemeClr>
              </a:solidFill>
              <a:latin typeface="Bookman Old Style" pitchFamily="18" charset="0"/>
            </a:endParaRPr>
          </a:p>
        </p:txBody>
      </p:sp>
      <p:grpSp>
        <p:nvGrpSpPr>
          <p:cNvPr id="2" name="Grupo 1"/>
          <p:cNvGrpSpPr/>
          <p:nvPr/>
        </p:nvGrpSpPr>
        <p:grpSpPr>
          <a:xfrm>
            <a:off x="4581586" y="5445224"/>
            <a:ext cx="1656842" cy="1254293"/>
            <a:chOff x="4581586" y="5445224"/>
            <a:chExt cx="1656842" cy="1254293"/>
          </a:xfrm>
        </p:grpSpPr>
        <p:grpSp>
          <p:nvGrpSpPr>
            <p:cNvPr id="14" name="Grupo 13"/>
            <p:cNvGrpSpPr/>
            <p:nvPr/>
          </p:nvGrpSpPr>
          <p:grpSpPr>
            <a:xfrm>
              <a:off x="4581586" y="5445224"/>
              <a:ext cx="1584424" cy="844827"/>
              <a:chOff x="981596" y="908720"/>
              <a:chExt cx="3581400" cy="2212979"/>
            </a:xfrm>
          </p:grpSpPr>
          <p:sp>
            <p:nvSpPr>
              <p:cNvPr id="10" name="Rectángulo 9"/>
              <p:cNvSpPr/>
              <p:nvPr/>
            </p:nvSpPr>
            <p:spPr>
              <a:xfrm>
                <a:off x="981844" y="908720"/>
                <a:ext cx="3581152" cy="219266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1" name="Arco 10"/>
              <p:cNvSpPr/>
              <p:nvPr/>
            </p:nvSpPr>
            <p:spPr>
              <a:xfrm>
                <a:off x="981596" y="3075980"/>
                <a:ext cx="45719" cy="45719"/>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12" name="Forma libre 11"/>
              <p:cNvSpPr/>
              <p:nvPr/>
            </p:nvSpPr>
            <p:spPr>
              <a:xfrm>
                <a:off x="1342873" y="1305332"/>
                <a:ext cx="3220123" cy="1777905"/>
              </a:xfrm>
              <a:custGeom>
                <a:avLst/>
                <a:gdLst>
                  <a:gd name="connsiteX0" fmla="*/ 0 w 3608614"/>
                  <a:gd name="connsiteY0" fmla="*/ 2069841 h 2069841"/>
                  <a:gd name="connsiteX1" fmla="*/ 620485 w 3608614"/>
                  <a:gd name="connsiteY1" fmla="*/ 45098 h 2069841"/>
                  <a:gd name="connsiteX2" fmla="*/ 3608614 w 3608614"/>
                  <a:gd name="connsiteY2" fmla="*/ 861527 h 2069841"/>
                </a:gdLst>
                <a:ahLst/>
                <a:cxnLst>
                  <a:cxn ang="0">
                    <a:pos x="connsiteX0" y="connsiteY0"/>
                  </a:cxn>
                  <a:cxn ang="0">
                    <a:pos x="connsiteX1" y="connsiteY1"/>
                  </a:cxn>
                  <a:cxn ang="0">
                    <a:pos x="connsiteX2" y="connsiteY2"/>
                  </a:cxn>
                </a:cxnLst>
                <a:rect l="l" t="t" r="r" b="b"/>
                <a:pathLst>
                  <a:path w="3608614" h="2069841">
                    <a:moveTo>
                      <a:pt x="0" y="2069841"/>
                    </a:moveTo>
                    <a:cubicBezTo>
                      <a:pt x="9524" y="1158162"/>
                      <a:pt x="19049" y="246484"/>
                      <a:pt x="620485" y="45098"/>
                    </a:cubicBezTo>
                    <a:cubicBezTo>
                      <a:pt x="1221921" y="-156288"/>
                      <a:pt x="2415267" y="352619"/>
                      <a:pt x="3608614" y="861527"/>
                    </a:cubicBezTo>
                  </a:path>
                </a:pathLst>
              </a:custGeom>
              <a:noFill/>
              <a:ln w="571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sp>
          <p:nvSpPr>
            <p:cNvPr id="13" name="Rectángulo 12"/>
            <p:cNvSpPr/>
            <p:nvPr/>
          </p:nvSpPr>
          <p:spPr>
            <a:xfrm>
              <a:off x="4656831" y="6299407"/>
              <a:ext cx="1581597" cy="400110"/>
            </a:xfrm>
            <a:prstGeom prst="rect">
              <a:avLst/>
            </a:prstGeom>
          </p:spPr>
          <p:txBody>
            <a:bodyPr wrap="square">
              <a:spAutoFit/>
            </a:bodyPr>
            <a:lstStyle/>
            <a:p>
              <a:r>
                <a:rPr lang="es-MX" sz="2000" b="1" dirty="0">
                  <a:latin typeface="Tahoma" panose="020B0604030504040204" pitchFamily="34" charset="0"/>
                  <a:ea typeface="Tahoma" panose="020B0604030504040204" pitchFamily="34" charset="0"/>
                  <a:cs typeface="Tahoma" panose="020B0604030504040204" pitchFamily="34" charset="0"/>
                </a:rPr>
                <a:t>I M E S A</a:t>
              </a:r>
              <a:endParaRPr lang="es-ES" sz="2000" b="1" dirty="0">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110850698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1 CuadroTexto"/>
          <p:cNvSpPr txBox="1">
            <a:spLocks noChangeArrowheads="1"/>
          </p:cNvSpPr>
          <p:nvPr/>
        </p:nvSpPr>
        <p:spPr bwMode="auto">
          <a:xfrm>
            <a:off x="1269876" y="404664"/>
            <a:ext cx="842493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s-MX" sz="2800" b="1" dirty="0">
                <a:latin typeface="Calibri" panose="020F0502020204030204" pitchFamily="34" charset="0"/>
                <a:cs typeface="Calibri" panose="020F0502020204030204" pitchFamily="34" charset="0"/>
              </a:rPr>
              <a:t>APLICACIONES TRANSFORMADORES                 ZIG-ZAG</a:t>
            </a:r>
          </a:p>
        </p:txBody>
      </p:sp>
      <p:sp>
        <p:nvSpPr>
          <p:cNvPr id="10" name="Text Box 2"/>
          <p:cNvSpPr txBox="1">
            <a:spLocks noChangeArrowheads="1"/>
          </p:cNvSpPr>
          <p:nvPr/>
        </p:nvSpPr>
        <p:spPr bwMode="auto">
          <a:xfrm>
            <a:off x="4078188" y="1142044"/>
            <a:ext cx="7848872" cy="5558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lnSpc>
                <a:spcPct val="120000"/>
              </a:lnSpc>
            </a:pPr>
            <a:r>
              <a:rPr lang="es-MX" altLang="es-MX" sz="1800" dirty="0">
                <a:latin typeface="Tahoma" panose="020B0604030504040204" pitchFamily="34" charset="0"/>
              </a:rPr>
              <a:t>La conexión </a:t>
            </a:r>
            <a:r>
              <a:rPr lang="es-MX" altLang="es-MX" sz="1800" dirty="0" err="1">
                <a:latin typeface="Tahoma" panose="020B0604030504040204" pitchFamily="34" charset="0"/>
              </a:rPr>
              <a:t>zig-zag</a:t>
            </a:r>
            <a:r>
              <a:rPr lang="es-MX" altLang="es-MX" sz="1800" dirty="0">
                <a:latin typeface="Tahoma" panose="020B0604030504040204" pitchFamily="34" charset="0"/>
              </a:rPr>
              <a:t> en un transformador tiene varias aplicaciones con</a:t>
            </a:r>
          </a:p>
          <a:p>
            <a:pPr eaLnBrk="1" hangingPunct="1">
              <a:lnSpc>
                <a:spcPct val="120000"/>
              </a:lnSpc>
            </a:pPr>
            <a:r>
              <a:rPr lang="es-MX" altLang="es-MX" sz="1800" dirty="0">
                <a:latin typeface="Tahoma" panose="020B0604030504040204" pitchFamily="34" charset="0"/>
              </a:rPr>
              <a:t>variantes en su conexión. Se usan en: sistemas de </a:t>
            </a:r>
            <a:r>
              <a:rPr lang="es-MX" altLang="es-MX" sz="1800" dirty="0" err="1">
                <a:latin typeface="Tahoma" panose="020B0604030504040204" pitchFamily="34" charset="0"/>
              </a:rPr>
              <a:t>aterrizamiento</a:t>
            </a:r>
            <a:r>
              <a:rPr lang="es-MX" altLang="es-MX" sz="1800" dirty="0">
                <a:latin typeface="Tahoma" panose="020B0604030504040204" pitchFamily="34" charset="0"/>
              </a:rPr>
              <a:t>, para</a:t>
            </a:r>
          </a:p>
          <a:p>
            <a:pPr eaLnBrk="1" hangingPunct="1">
              <a:lnSpc>
                <a:spcPct val="120000"/>
              </a:lnSpc>
            </a:pPr>
            <a:r>
              <a:rPr lang="es-MX" altLang="es-MX" sz="1800" dirty="0">
                <a:latin typeface="Tahoma" panose="020B0604030504040204" pitchFamily="34" charset="0"/>
              </a:rPr>
              <a:t>proveer de un hilo neutro donde el sistema carece de éste y como medio</a:t>
            </a:r>
          </a:p>
          <a:p>
            <a:pPr eaLnBrk="1" hangingPunct="1">
              <a:lnSpc>
                <a:spcPct val="120000"/>
              </a:lnSpc>
            </a:pPr>
            <a:r>
              <a:rPr lang="es-MX" altLang="es-MX" sz="1800" dirty="0">
                <a:latin typeface="Tahoma" panose="020B0604030504040204" pitchFamily="34" charset="0"/>
              </a:rPr>
              <a:t>de bloqueo de armónicos en las redes eléctricas.</a:t>
            </a:r>
          </a:p>
          <a:p>
            <a:pPr eaLnBrk="1" hangingPunct="1">
              <a:lnSpc>
                <a:spcPct val="120000"/>
              </a:lnSpc>
            </a:pPr>
            <a:endParaRPr lang="es-MX" altLang="es-MX" sz="2000" dirty="0">
              <a:latin typeface="Tahoma" panose="020B0604030504040204" pitchFamily="34" charset="0"/>
            </a:endParaRPr>
          </a:p>
          <a:p>
            <a:pPr eaLnBrk="1" hangingPunct="1">
              <a:lnSpc>
                <a:spcPct val="120000"/>
              </a:lnSpc>
            </a:pPr>
            <a:r>
              <a:rPr lang="es-MX" altLang="es-MX" sz="2000" dirty="0">
                <a:latin typeface="Tahoma" panose="020B0604030504040204" pitchFamily="34" charset="0"/>
              </a:rPr>
              <a:t>EN SISTEMAS DE  PUESTA A TIERRA</a:t>
            </a:r>
          </a:p>
          <a:p>
            <a:pPr eaLnBrk="1" hangingPunct="1">
              <a:lnSpc>
                <a:spcPct val="120000"/>
              </a:lnSpc>
            </a:pPr>
            <a:r>
              <a:rPr lang="es-MX" altLang="es-MX" sz="1800" dirty="0">
                <a:latin typeface="Calibri" panose="020F0502020204030204" pitchFamily="34" charset="0"/>
                <a:cs typeface="Calibri" panose="020F0502020204030204" pitchFamily="34" charset="0"/>
              </a:rPr>
              <a:t>Muchos sistemas eléctricos operan totalmente aislados de tierra o puestos a </a:t>
            </a:r>
          </a:p>
          <a:p>
            <a:pPr eaLnBrk="1" hangingPunct="1">
              <a:lnSpc>
                <a:spcPct val="120000"/>
              </a:lnSpc>
            </a:pPr>
            <a:r>
              <a:rPr lang="es-MX" altLang="es-MX" sz="1800" dirty="0">
                <a:latin typeface="Calibri" panose="020F0502020204030204" pitchFamily="34" charset="0"/>
                <a:cs typeface="Calibri" panose="020F0502020204030204" pitchFamily="34" charset="0"/>
              </a:rPr>
              <a:t>tierra a través de una impedancia. A pesar de las ventajas que esto proporciona,</a:t>
            </a:r>
          </a:p>
          <a:p>
            <a:pPr eaLnBrk="1" hangingPunct="1">
              <a:lnSpc>
                <a:spcPct val="120000"/>
              </a:lnSpc>
            </a:pPr>
            <a:r>
              <a:rPr lang="es-MX" altLang="es-MX" sz="1800" dirty="0">
                <a:latin typeface="Calibri" panose="020F0502020204030204" pitchFamily="34" charset="0"/>
                <a:cs typeface="Calibri" panose="020F0502020204030204" pitchFamily="34" charset="0"/>
              </a:rPr>
              <a:t>esto tiene una desventaja que es su insensibilidad a las fallas monofásicas a </a:t>
            </a:r>
          </a:p>
          <a:p>
            <a:pPr eaLnBrk="1" hangingPunct="1">
              <a:lnSpc>
                <a:spcPct val="120000"/>
              </a:lnSpc>
            </a:pPr>
            <a:r>
              <a:rPr lang="es-MX" altLang="es-MX" sz="1800" dirty="0">
                <a:latin typeface="Calibri" panose="020F0502020204030204" pitchFamily="34" charset="0"/>
                <a:cs typeface="Calibri" panose="020F0502020204030204" pitchFamily="34" charset="0"/>
              </a:rPr>
              <a:t>Tierra. </a:t>
            </a:r>
          </a:p>
          <a:p>
            <a:pPr eaLnBrk="1" hangingPunct="1">
              <a:lnSpc>
                <a:spcPct val="120000"/>
              </a:lnSpc>
            </a:pPr>
            <a:endParaRPr lang="es-MX" altLang="es-MX" sz="1600" dirty="0">
              <a:latin typeface="Tahoma" panose="020B0604030504040204" pitchFamily="34" charset="0"/>
            </a:endParaRPr>
          </a:p>
          <a:p>
            <a:pPr eaLnBrk="1" hangingPunct="1">
              <a:lnSpc>
                <a:spcPct val="120000"/>
              </a:lnSpc>
            </a:pPr>
            <a:r>
              <a:rPr lang="es-MX" altLang="es-MX" sz="1600" dirty="0">
                <a:latin typeface="Tahoma" panose="020B0604030504040204" pitchFamily="34" charset="0"/>
              </a:rPr>
              <a:t>Los daños en una falla a tierra dependen de dos factores:</a:t>
            </a:r>
          </a:p>
          <a:p>
            <a:pPr eaLnBrk="1" hangingPunct="1">
              <a:lnSpc>
                <a:spcPct val="120000"/>
              </a:lnSpc>
            </a:pPr>
            <a:r>
              <a:rPr lang="es-MX" altLang="es-MX" sz="1600" dirty="0">
                <a:latin typeface="Tahoma" panose="020B0604030504040204" pitchFamily="34" charset="0"/>
              </a:rPr>
              <a:t>	- la duración de la falla y de su magnitud. </a:t>
            </a:r>
          </a:p>
          <a:p>
            <a:pPr eaLnBrk="1" hangingPunct="1">
              <a:lnSpc>
                <a:spcPct val="120000"/>
              </a:lnSpc>
            </a:pPr>
            <a:endParaRPr lang="es-MX" altLang="es-MX" sz="1600" dirty="0">
              <a:latin typeface="Tahoma" panose="020B0604030504040204" pitchFamily="34" charset="0"/>
            </a:endParaRPr>
          </a:p>
          <a:p>
            <a:pPr eaLnBrk="1" hangingPunct="1">
              <a:lnSpc>
                <a:spcPct val="120000"/>
              </a:lnSpc>
            </a:pPr>
            <a:r>
              <a:rPr lang="es-MX" altLang="es-MX" sz="1600" dirty="0">
                <a:latin typeface="Tahoma" panose="020B0604030504040204" pitchFamily="34" charset="0"/>
              </a:rPr>
              <a:t>Existen varias técnicas de puesta a tierra dependiendo del sistema eléctrico en</a:t>
            </a:r>
          </a:p>
          <a:p>
            <a:pPr eaLnBrk="1" hangingPunct="1">
              <a:lnSpc>
                <a:spcPct val="120000"/>
              </a:lnSpc>
            </a:pPr>
            <a:r>
              <a:rPr lang="es-MX" altLang="es-MX" sz="1600" dirty="0">
                <a:latin typeface="Tahoma" panose="020B0604030504040204" pitchFamily="34" charset="0"/>
              </a:rPr>
              <a:t> cuestión, unas de ellas pueden ser:</a:t>
            </a:r>
          </a:p>
          <a:p>
            <a:pPr eaLnBrk="1" hangingPunct="1">
              <a:lnSpc>
                <a:spcPct val="120000"/>
              </a:lnSpc>
            </a:pPr>
            <a:r>
              <a:rPr lang="es-MX" altLang="es-MX" sz="1600" dirty="0">
                <a:latin typeface="Tahoma" panose="020B0604030504040204" pitchFamily="34" charset="0"/>
              </a:rPr>
              <a:t>	</a:t>
            </a:r>
          </a:p>
        </p:txBody>
      </p:sp>
      <p:pic>
        <p:nvPicPr>
          <p:cNvPr id="11" name="Picture 4"/>
          <p:cNvPicPr>
            <a:picLocks noChangeAspect="1" noChangeArrowheads="1"/>
          </p:cNvPicPr>
          <p:nvPr/>
        </p:nvPicPr>
        <p:blipFill>
          <a:blip r:embed="rId3">
            <a:extLst>
              <a:ext uri="{28A0092B-C50C-407E-A947-70E740481C1C}">
                <a14:useLocalDpi xmlns:a14="http://schemas.microsoft.com/office/drawing/2010/main" val="0"/>
              </a:ext>
            </a:extLst>
          </a:blip>
          <a:srcRect l="62341"/>
          <a:stretch>
            <a:fillRect/>
          </a:stretch>
        </p:blipFill>
        <p:spPr bwMode="auto">
          <a:xfrm>
            <a:off x="1701924" y="1632092"/>
            <a:ext cx="1858963" cy="229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spect="1" noChangeArrowheads="1"/>
          </p:cNvPicPr>
          <p:nvPr/>
        </p:nvPicPr>
        <p:blipFill>
          <a:blip r:embed="rId4">
            <a:extLst>
              <a:ext uri="{28A0092B-C50C-407E-A947-70E740481C1C}">
                <a14:useLocalDpi xmlns:a14="http://schemas.microsoft.com/office/drawing/2010/main" val="0"/>
              </a:ext>
            </a:extLst>
          </a:blip>
          <a:srcRect l="67751" r="3716" b="20831"/>
          <a:stretch>
            <a:fillRect/>
          </a:stretch>
        </p:blipFill>
        <p:spPr bwMode="auto">
          <a:xfrm>
            <a:off x="1678112" y="3921267"/>
            <a:ext cx="1905000" cy="261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4683035"/>
      </p:ext>
    </p:extLst>
  </p:cSld>
  <p:clrMapOvr>
    <a:masterClrMapping/>
  </p:clrMapOvr>
  <mc:AlternateContent xmlns:mc="http://schemas.openxmlformats.org/markup-compatibility/2006">
    <mc:Choice xmlns:p14="http://schemas.microsoft.com/office/powerpoint/2010/main" Requires="p14">
      <p:transition spd="slow" p14:dur="2000">
        <p:fade/>
        <p:sndAc>
          <p:stSnd>
            <p:snd r:embed="rId2" name="música videos institucionales sin copyright institutionals videos no copyright.wav"/>
          </p:stSnd>
        </p:sndAc>
      </p:transition>
    </mc:Choice>
    <mc:Fallback>
      <p:transition spd="slow">
        <p:fade/>
        <p:sndAc>
          <p:stSnd>
            <p:snd r:embed="rId2" name="música videos institucionales sin copyright institutionals videos no copyright.wav"/>
          </p:stSnd>
        </p:sndAc>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4"/>
          <p:cNvSpPr txBox="1">
            <a:spLocks noChangeArrowheads="1"/>
          </p:cNvSpPr>
          <p:nvPr/>
        </p:nvSpPr>
        <p:spPr bwMode="auto">
          <a:xfrm>
            <a:off x="8121650" y="6450013"/>
            <a:ext cx="641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s-MX" altLang="es-MX" sz="1000">
                <a:latin typeface="Tahoma" panose="020B0604030504040204" pitchFamily="34" charset="0"/>
              </a:rPr>
              <a:t>Rev.001</a:t>
            </a:r>
            <a:endParaRPr lang="es-ES" altLang="es-MX" sz="1000">
              <a:latin typeface="Tahoma" panose="020B0604030504040204" pitchFamily="34" charset="0"/>
            </a:endParaRPr>
          </a:p>
        </p:txBody>
      </p:sp>
      <p:sp>
        <p:nvSpPr>
          <p:cNvPr id="11" name="Rectangle 11"/>
          <p:cNvSpPr>
            <a:spLocks noChangeArrowheads="1"/>
          </p:cNvSpPr>
          <p:nvPr/>
        </p:nvSpPr>
        <p:spPr bwMode="auto">
          <a:xfrm>
            <a:off x="2998068" y="1196752"/>
            <a:ext cx="7772400" cy="465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20000"/>
              </a:lnSpc>
              <a:defRPr/>
            </a:pPr>
            <a:r>
              <a:rPr lang="es-MX" dirty="0">
                <a:latin typeface="Tahoma" pitchFamily="34" charset="0"/>
              </a:rPr>
              <a:t>*</a:t>
            </a:r>
            <a:r>
              <a:rPr lang="es-MX" b="1" dirty="0">
                <a:latin typeface="Tahoma" pitchFamily="34" charset="0"/>
              </a:rPr>
              <a:t>POR MEDIO DE TRANSFORMADOR DE TIERRA</a:t>
            </a:r>
          </a:p>
          <a:p>
            <a:pPr>
              <a:lnSpc>
                <a:spcPct val="120000"/>
              </a:lnSpc>
              <a:defRPr/>
            </a:pPr>
            <a:endParaRPr lang="es-MX" dirty="0">
              <a:latin typeface="Tahoma" pitchFamily="34" charset="0"/>
            </a:endParaRPr>
          </a:p>
          <a:p>
            <a:pPr>
              <a:lnSpc>
                <a:spcPct val="120000"/>
              </a:lnSpc>
              <a:defRPr/>
            </a:pPr>
            <a:r>
              <a:rPr lang="es-MX" dirty="0">
                <a:latin typeface="Tahoma" pitchFamily="34" charset="0"/>
              </a:rPr>
              <a:t>Es un transformador común de relación 1:1, conectado especialmente como autotransformador, cuyas bobinas de fases distintas comparten el mismo flujo magnético. Este es un dispositivo con sus seis devanados pero conectados de una manera conveniente en </a:t>
            </a:r>
            <a:r>
              <a:rPr lang="es-MX" dirty="0" err="1">
                <a:latin typeface="Tahoma" pitchFamily="34" charset="0"/>
              </a:rPr>
              <a:t>Zig-Zag</a:t>
            </a:r>
            <a:r>
              <a:rPr lang="es-MX" dirty="0">
                <a:latin typeface="Tahoma" pitchFamily="34" charset="0"/>
              </a:rPr>
              <a:t>.</a:t>
            </a:r>
          </a:p>
          <a:p>
            <a:pPr>
              <a:lnSpc>
                <a:spcPct val="120000"/>
              </a:lnSpc>
              <a:defRPr/>
            </a:pPr>
            <a:endParaRPr lang="es-MX" dirty="0">
              <a:latin typeface="Tahoma" pitchFamily="34" charset="0"/>
            </a:endParaRPr>
          </a:p>
          <a:p>
            <a:pPr marL="342900" indent="-342900">
              <a:lnSpc>
                <a:spcPct val="120000"/>
              </a:lnSpc>
              <a:buFontTx/>
              <a:buAutoNum type="alphaLcParenR"/>
              <a:defRPr/>
            </a:pPr>
            <a:r>
              <a:rPr lang="es-MX" dirty="0">
                <a:latin typeface="Tahoma" pitchFamily="34" charset="0"/>
              </a:rPr>
              <a:t>Proporcionan un circuito de baja impedancia para las corrientes de secuencia cero que se presentan en fallas de fase a tierra. Y tiene una impedancia infinita en operación normal del sistema, por </a:t>
            </a:r>
            <a:r>
              <a:rPr lang="es-MX" dirty="0">
                <a:latin typeface="Calibri" pitchFamily="34" charset="0"/>
                <a:cs typeface="Calibri" pitchFamily="34" charset="0"/>
              </a:rPr>
              <a:t>tanto</a:t>
            </a:r>
            <a:r>
              <a:rPr lang="es-MX" dirty="0">
                <a:latin typeface="Tahoma" pitchFamily="34" charset="0"/>
              </a:rPr>
              <a:t> es una característica del sistema no puesto a tierra.</a:t>
            </a:r>
          </a:p>
          <a:p>
            <a:pPr marL="342900" indent="-342900">
              <a:lnSpc>
                <a:spcPct val="120000"/>
              </a:lnSpc>
              <a:buFontTx/>
              <a:buAutoNum type="alphaLcParenR"/>
              <a:defRPr/>
            </a:pPr>
            <a:r>
              <a:rPr lang="es-MX" dirty="0">
                <a:latin typeface="Tahoma" pitchFamily="34" charset="0"/>
              </a:rPr>
              <a:t> Están diseñados para  poder llevar la corriente de falla durante un tiempo determinado (10 s, 30 s, 1, 3 ó 5 min.), por el intervalo requerido por las protecciones del sistema para liberar la falla.</a:t>
            </a:r>
          </a:p>
          <a:p>
            <a:pPr marL="342900" indent="-342900" eaLnBrk="0" hangingPunct="0">
              <a:spcBef>
                <a:spcPct val="20000"/>
              </a:spcBef>
              <a:buClr>
                <a:schemeClr val="tx2"/>
              </a:buClr>
              <a:buSzPct val="75000"/>
              <a:buFont typeface="Wingdings" pitchFamily="2" charset="2"/>
              <a:buChar char="n"/>
              <a:defRPr/>
            </a:pPr>
            <a:endParaRPr lang="es-MX" dirty="0">
              <a:latin typeface="Calibri" pitchFamily="34" charset="0"/>
              <a:cs typeface="Calibri" pitchFamily="34" charset="0"/>
            </a:endParaRPr>
          </a:p>
        </p:txBody>
      </p:sp>
      <p:sp>
        <p:nvSpPr>
          <p:cNvPr id="12" name="WordArt 8"/>
          <p:cNvSpPr>
            <a:spLocks noChangeArrowheads="1" noChangeShapeType="1"/>
          </p:cNvSpPr>
          <p:nvPr/>
        </p:nvSpPr>
        <p:spPr bwMode="auto">
          <a:xfrm>
            <a:off x="1258888" y="476250"/>
            <a:ext cx="4953000" cy="609600"/>
          </a:xfrm>
          <a:prstGeom prst="rect">
            <a:avLst/>
          </a:prstGeom>
        </p:spPr>
        <p:txBody>
          <a:bodyPr wrap="none" fromWordArt="1">
            <a:prstTxWarp prst="textPlain">
              <a:avLst>
                <a:gd name="adj" fmla="val 50000"/>
              </a:avLst>
            </a:prstTxWarp>
          </a:bodyPr>
          <a:lstStyle/>
          <a:p>
            <a:pPr algn="ctr">
              <a:defRPr/>
            </a:pPr>
            <a:r>
              <a:rPr lang="es-ES" kern="10" spc="480" dirty="0">
                <a:ln w="9525">
                  <a:noFill/>
                  <a:round/>
                  <a:headEnd/>
                  <a:tailEnd/>
                </a:ln>
                <a:gradFill rotWithShape="0">
                  <a:gsLst>
                    <a:gs pos="0">
                      <a:schemeClr val="tx1"/>
                    </a:gs>
                    <a:gs pos="50000">
                      <a:schemeClr val="bg2"/>
                    </a:gs>
                    <a:gs pos="100000">
                      <a:schemeClr val="tx1"/>
                    </a:gs>
                  </a:gsLst>
                  <a:lin ang="5400000" scaled="1"/>
                </a:gradFill>
                <a:effectLst>
                  <a:outerShdw dist="45791" dir="3378596" algn="ctr" rotWithShape="0">
                    <a:srgbClr val="4D4D4D"/>
                  </a:outerShdw>
                </a:effectLst>
                <a:latin typeface="Bookman Old Style"/>
              </a:rPr>
              <a:t>                           </a:t>
            </a:r>
          </a:p>
        </p:txBody>
      </p:sp>
      <p:sp>
        <p:nvSpPr>
          <p:cNvPr id="13" name="7 CuadroTexto"/>
          <p:cNvSpPr txBox="1">
            <a:spLocks noChangeArrowheads="1"/>
          </p:cNvSpPr>
          <p:nvPr/>
        </p:nvSpPr>
        <p:spPr bwMode="auto">
          <a:xfrm>
            <a:off x="1842368" y="421128"/>
            <a:ext cx="50419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s-MX" sz="2800" b="1" dirty="0">
                <a:latin typeface="Calibri" panose="020F0502020204030204" pitchFamily="34" charset="0"/>
                <a:cs typeface="Calibri" panose="020F0502020204030204" pitchFamily="34" charset="0"/>
              </a:rPr>
              <a:t>… </a:t>
            </a:r>
            <a:r>
              <a:rPr lang="en-US" altLang="es-MX" sz="2800" b="1" dirty="0" err="1">
                <a:latin typeface="Calibri" panose="020F0502020204030204" pitchFamily="34" charset="0"/>
                <a:cs typeface="Calibri" panose="020F0502020204030204" pitchFamily="34" charset="0"/>
              </a:rPr>
              <a:t>Sistemas</a:t>
            </a:r>
            <a:r>
              <a:rPr lang="en-US" altLang="es-MX" sz="2800" b="1" dirty="0">
                <a:latin typeface="Calibri" panose="020F0502020204030204" pitchFamily="34" charset="0"/>
                <a:cs typeface="Calibri" panose="020F0502020204030204" pitchFamily="34" charset="0"/>
              </a:rPr>
              <a:t> de </a:t>
            </a:r>
            <a:r>
              <a:rPr lang="en-US" altLang="es-MX" sz="2800" b="1" dirty="0" err="1">
                <a:latin typeface="Calibri" panose="020F0502020204030204" pitchFamily="34" charset="0"/>
                <a:cs typeface="Calibri" panose="020F0502020204030204" pitchFamily="34" charset="0"/>
              </a:rPr>
              <a:t>puesta</a:t>
            </a:r>
            <a:r>
              <a:rPr lang="en-US" altLang="es-MX" sz="2800" b="1" dirty="0">
                <a:latin typeface="Calibri" panose="020F0502020204030204" pitchFamily="34" charset="0"/>
                <a:cs typeface="Calibri" panose="020F0502020204030204" pitchFamily="34" charset="0"/>
              </a:rPr>
              <a:t> a </a:t>
            </a:r>
            <a:r>
              <a:rPr lang="en-US" altLang="es-MX" sz="2800" b="1" dirty="0" err="1">
                <a:latin typeface="Calibri" panose="020F0502020204030204" pitchFamily="34" charset="0"/>
                <a:cs typeface="Calibri" panose="020F0502020204030204" pitchFamily="34" charset="0"/>
              </a:rPr>
              <a:t>tierra</a:t>
            </a:r>
            <a:endParaRPr lang="en-US" altLang="es-MX" sz="2800" b="1" dirty="0">
              <a:latin typeface="Calibri" panose="020F0502020204030204" pitchFamily="34" charset="0"/>
              <a:cs typeface="Calibri" panose="020F0502020204030204" pitchFamily="34" charset="0"/>
            </a:endParaRPr>
          </a:p>
        </p:txBody>
      </p:sp>
      <p:pic>
        <p:nvPicPr>
          <p:cNvPr id="17" name="Imagen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804" y="4869160"/>
            <a:ext cx="1943354" cy="1228979"/>
          </a:xfrm>
          <a:prstGeom prst="rect">
            <a:avLst/>
          </a:prstGeom>
        </p:spPr>
      </p:pic>
    </p:spTree>
    <p:extLst>
      <p:ext uri="{BB962C8B-B14F-4D97-AF65-F5344CB8AC3E}">
        <p14:creationId xmlns:p14="http://schemas.microsoft.com/office/powerpoint/2010/main" val="4206988261"/>
      </p:ext>
    </p:extLst>
  </p:cSld>
  <p:clrMapOvr>
    <a:masterClrMapping/>
  </p:clrMapOvr>
  <p:transition spd="slow">
    <p:push dir="u"/>
    <p:sndAc>
      <p:stSnd>
        <p:snd r:embed="rId2" name="música videos institucionales sin copyright institutionals videos no copyright.wav"/>
      </p:stSnd>
    </p:sndAc>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4222204" y="692696"/>
            <a:ext cx="7704856" cy="5435334"/>
          </a:xfrm>
          <a:prstGeom prst="rect">
            <a:avLst/>
          </a:prstGeom>
        </p:spPr>
        <p:txBody>
          <a:bodyPr wrap="square">
            <a:spAutoFit/>
          </a:bodyPr>
          <a:lstStyle/>
          <a:p>
            <a:pPr marL="342900" indent="-342900" eaLnBrk="0" hangingPunct="0">
              <a:spcBef>
                <a:spcPct val="20000"/>
              </a:spcBef>
              <a:buClr>
                <a:schemeClr val="tx2"/>
              </a:buClr>
              <a:buSzPct val="75000"/>
              <a:buFont typeface="Wingdings" pitchFamily="2" charset="2"/>
              <a:buChar char="n"/>
              <a:defRPr/>
            </a:pPr>
            <a:r>
              <a:rPr lang="es-MX" sz="2800" dirty="0">
                <a:latin typeface="Calibri" pitchFamily="34" charset="0"/>
                <a:cs typeface="Calibri" pitchFamily="34" charset="0"/>
              </a:rPr>
              <a:t>Ventajas de un transformador de tierra </a:t>
            </a:r>
            <a:r>
              <a:rPr lang="es-MX" sz="2800" dirty="0" err="1">
                <a:latin typeface="Calibri" pitchFamily="34" charset="0"/>
                <a:cs typeface="Calibri" pitchFamily="34" charset="0"/>
              </a:rPr>
              <a:t>Zig-Zag</a:t>
            </a:r>
            <a:r>
              <a:rPr lang="es-MX" dirty="0">
                <a:latin typeface="Calibri" pitchFamily="34" charset="0"/>
                <a:cs typeface="Calibri" pitchFamily="34" charset="0"/>
              </a:rPr>
              <a:t>:</a:t>
            </a:r>
          </a:p>
          <a:p>
            <a:pPr marL="342900" indent="-342900" eaLnBrk="0" hangingPunct="0">
              <a:spcBef>
                <a:spcPct val="20000"/>
              </a:spcBef>
              <a:buClr>
                <a:schemeClr val="tx2"/>
              </a:buClr>
              <a:buSzPct val="75000"/>
              <a:buFont typeface="Wingdings" pitchFamily="2" charset="2"/>
              <a:buNone/>
              <a:defRPr/>
            </a:pPr>
            <a:r>
              <a:rPr lang="es-MX" dirty="0">
                <a:latin typeface="Calibri" pitchFamily="34" charset="0"/>
                <a:cs typeface="Calibri" pitchFamily="34" charset="0"/>
              </a:rPr>
              <a:t>-Proveer un punto neutro que pueda aterrizarse cuando el sistema carece de referencia a tierra.</a:t>
            </a:r>
          </a:p>
          <a:p>
            <a:pPr marL="342900" indent="-342900" eaLnBrk="0" hangingPunct="0">
              <a:spcBef>
                <a:spcPct val="20000"/>
              </a:spcBef>
              <a:buClr>
                <a:schemeClr val="tx2"/>
              </a:buClr>
              <a:buSzPct val="75000"/>
              <a:buFont typeface="Wingdings" pitchFamily="2" charset="2"/>
              <a:buNone/>
              <a:defRPr/>
            </a:pPr>
            <a:endParaRPr lang="es-MX" dirty="0">
              <a:latin typeface="Calibri" pitchFamily="34" charset="0"/>
              <a:cs typeface="Calibri" pitchFamily="34" charset="0"/>
            </a:endParaRPr>
          </a:p>
          <a:p>
            <a:pPr marL="342900" indent="-342900" eaLnBrk="0" hangingPunct="0">
              <a:spcBef>
                <a:spcPct val="20000"/>
              </a:spcBef>
              <a:buClr>
                <a:schemeClr val="tx2"/>
              </a:buClr>
              <a:buSzPct val="75000"/>
              <a:defRPr/>
            </a:pPr>
            <a:r>
              <a:rPr lang="es-MX" sz="2000" dirty="0">
                <a:latin typeface="Calibri" pitchFamily="34" charset="0"/>
                <a:cs typeface="Calibri" pitchFamily="34" charset="0"/>
              </a:rPr>
              <a:t>- </a:t>
            </a:r>
            <a:r>
              <a:rPr lang="es-MX" dirty="0">
                <a:latin typeface="Calibri" pitchFamily="34" charset="0"/>
                <a:cs typeface="Calibri" pitchFamily="34" charset="0"/>
              </a:rPr>
              <a:t>Proveer una impedancia homopolar de secuencia cero en su punto de instalación, de forma tal; que en sistemas aislados de tierra, se tenga una corriente limitada de falla monofásica que permita detectarla cuando ocurra.</a:t>
            </a:r>
          </a:p>
          <a:p>
            <a:pPr marL="342900" indent="-342900" eaLnBrk="0" hangingPunct="0">
              <a:spcBef>
                <a:spcPct val="20000"/>
              </a:spcBef>
              <a:buClr>
                <a:schemeClr val="tx2"/>
              </a:buClr>
              <a:buSzPct val="75000"/>
              <a:buFont typeface="Wingdings" pitchFamily="2" charset="2"/>
              <a:buNone/>
              <a:defRPr/>
            </a:pPr>
            <a:r>
              <a:rPr lang="es-MX" dirty="0">
                <a:latin typeface="Calibri" pitchFamily="34" charset="0"/>
                <a:cs typeface="Calibri" pitchFamily="34" charset="0"/>
              </a:rPr>
              <a:t>- En comparación con el transformador delta-estrella, la capacidad requerida de </a:t>
            </a:r>
            <a:r>
              <a:rPr lang="es-MX" dirty="0" err="1">
                <a:latin typeface="Calibri" pitchFamily="34" charset="0"/>
                <a:cs typeface="Calibri" pitchFamily="34" charset="0"/>
              </a:rPr>
              <a:t>kVA</a:t>
            </a:r>
            <a:r>
              <a:rPr lang="es-MX" dirty="0">
                <a:latin typeface="Calibri" pitchFamily="34" charset="0"/>
                <a:cs typeface="Calibri" pitchFamily="34" charset="0"/>
              </a:rPr>
              <a:t> en un </a:t>
            </a:r>
            <a:r>
              <a:rPr lang="es-MX" dirty="0" err="1">
                <a:latin typeface="Calibri" pitchFamily="34" charset="0"/>
                <a:cs typeface="Calibri" pitchFamily="34" charset="0"/>
              </a:rPr>
              <a:t>zig-zag</a:t>
            </a:r>
            <a:r>
              <a:rPr lang="es-MX" dirty="0">
                <a:latin typeface="Calibri" pitchFamily="34" charset="0"/>
                <a:cs typeface="Calibri" pitchFamily="34" charset="0"/>
              </a:rPr>
              <a:t> es considerablemente menor.</a:t>
            </a:r>
          </a:p>
          <a:p>
            <a:pPr marL="342900" indent="-342900" eaLnBrk="0" hangingPunct="0">
              <a:spcBef>
                <a:spcPct val="20000"/>
              </a:spcBef>
              <a:buClr>
                <a:schemeClr val="tx2"/>
              </a:buClr>
              <a:buSzPct val="75000"/>
              <a:buFont typeface="Wingdings" pitchFamily="2" charset="2"/>
              <a:buNone/>
              <a:defRPr/>
            </a:pPr>
            <a:endParaRPr lang="es-MX" dirty="0">
              <a:latin typeface="Calibri" pitchFamily="34" charset="0"/>
              <a:cs typeface="Calibri" pitchFamily="34" charset="0"/>
            </a:endParaRPr>
          </a:p>
          <a:p>
            <a:pPr marL="342900" indent="-342900" eaLnBrk="0" hangingPunct="0">
              <a:spcBef>
                <a:spcPct val="20000"/>
              </a:spcBef>
              <a:buClr>
                <a:schemeClr val="tx2"/>
              </a:buClr>
              <a:buSzPct val="75000"/>
              <a:buFont typeface="Wingdings" pitchFamily="2" charset="2"/>
              <a:buNone/>
              <a:defRPr/>
            </a:pPr>
            <a:r>
              <a:rPr lang="es-MX" dirty="0">
                <a:latin typeface="Calibri" pitchFamily="34" charset="0"/>
                <a:cs typeface="Calibri" pitchFamily="34" charset="0"/>
              </a:rPr>
              <a:t>EQUIPOS FABRICADOS:</a:t>
            </a:r>
          </a:p>
          <a:p>
            <a:pPr marL="342900" indent="-342900" algn="just" eaLnBrk="0" hangingPunct="0">
              <a:spcBef>
                <a:spcPct val="20000"/>
              </a:spcBef>
              <a:buClr>
                <a:schemeClr val="tx2"/>
              </a:buClr>
              <a:buSzPct val="75000"/>
              <a:buFont typeface="Wingdings" pitchFamily="2" charset="2"/>
              <a:buNone/>
              <a:defRPr/>
            </a:pPr>
            <a:endParaRPr lang="es-MX" dirty="0">
              <a:latin typeface="Calibri" pitchFamily="34" charset="0"/>
              <a:cs typeface="Calibri" pitchFamily="34" charset="0"/>
            </a:endParaRPr>
          </a:p>
          <a:p>
            <a:pPr marL="342900" indent="-342900" algn="just" eaLnBrk="0" hangingPunct="0">
              <a:spcBef>
                <a:spcPct val="20000"/>
              </a:spcBef>
              <a:buClr>
                <a:schemeClr val="tx2"/>
              </a:buClr>
              <a:buSzPct val="75000"/>
              <a:buFont typeface="Arial" charset="0"/>
              <a:buChar char="•"/>
              <a:defRPr/>
            </a:pPr>
            <a:r>
              <a:rPr lang="es-MX" sz="2000" dirty="0">
                <a:latin typeface="Tahoma" pitchFamily="34" charset="0"/>
              </a:rPr>
              <a:t>400 </a:t>
            </a:r>
            <a:r>
              <a:rPr lang="es-MX" sz="2000" dirty="0" err="1">
                <a:latin typeface="Tahoma" pitchFamily="34" charset="0"/>
              </a:rPr>
              <a:t>kVA</a:t>
            </a:r>
            <a:r>
              <a:rPr lang="es-MX" sz="2000" dirty="0">
                <a:latin typeface="Tahoma" pitchFamily="34" charset="0"/>
              </a:rPr>
              <a:t> Conexión ZIG-ZAG  13,8 kV.</a:t>
            </a:r>
          </a:p>
          <a:p>
            <a:pPr algn="just" eaLnBrk="0" hangingPunct="0">
              <a:spcBef>
                <a:spcPct val="20000"/>
              </a:spcBef>
              <a:buClr>
                <a:schemeClr val="tx2"/>
              </a:buClr>
              <a:buSzPct val="75000"/>
              <a:defRPr/>
            </a:pPr>
            <a:r>
              <a:rPr lang="es-MX" sz="2000" dirty="0">
                <a:latin typeface="Tahoma" pitchFamily="34" charset="0"/>
              </a:rPr>
              <a:t> Instalado en AHMSA, como transformador </a:t>
            </a:r>
          </a:p>
          <a:p>
            <a:pPr algn="just" eaLnBrk="0" hangingPunct="0">
              <a:spcBef>
                <a:spcPct val="20000"/>
              </a:spcBef>
              <a:buClr>
                <a:schemeClr val="tx2"/>
              </a:buClr>
              <a:buSzPct val="75000"/>
              <a:defRPr/>
            </a:pPr>
            <a:r>
              <a:rPr lang="es-MX" sz="2000" dirty="0">
                <a:latin typeface="Tahoma" pitchFamily="34" charset="0"/>
              </a:rPr>
              <a:t>de puesta a tierra, tipo ONAN, con TC en H0.</a:t>
            </a:r>
            <a:endParaRPr lang="es-ES" sz="2000" dirty="0">
              <a:latin typeface="Tahoma" pitchFamily="34" charset="0"/>
            </a:endParaRPr>
          </a:p>
          <a:p>
            <a:pPr marL="342900" indent="-342900" eaLnBrk="0" hangingPunct="0">
              <a:spcBef>
                <a:spcPct val="20000"/>
              </a:spcBef>
              <a:buClr>
                <a:schemeClr val="tx2"/>
              </a:buClr>
              <a:buSzPct val="75000"/>
              <a:buFont typeface="Wingdings" pitchFamily="2" charset="2"/>
              <a:buNone/>
              <a:defRPr/>
            </a:pPr>
            <a:endParaRPr lang="es-MX" dirty="0">
              <a:latin typeface="Calibri" pitchFamily="34" charset="0"/>
              <a:cs typeface="Calibri" pitchFamily="34" charset="0"/>
            </a:endParaRPr>
          </a:p>
        </p:txBody>
      </p:sp>
      <p:pic>
        <p:nvPicPr>
          <p:cNvPr id="9" name="8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3812" y="2348880"/>
            <a:ext cx="2987675" cy="3984625"/>
          </a:xfrm>
          <a:prstGeom prst="roundRect">
            <a:avLst>
              <a:gd name="adj" fmla="val 5578"/>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9 CuadroTexto"/>
          <p:cNvSpPr txBox="1">
            <a:spLocks noChangeArrowheads="1"/>
          </p:cNvSpPr>
          <p:nvPr/>
        </p:nvSpPr>
        <p:spPr bwMode="auto">
          <a:xfrm>
            <a:off x="954335" y="1844824"/>
            <a:ext cx="246662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s-MX" sz="1400" b="1" dirty="0">
                <a:solidFill>
                  <a:schemeClr val="bg2">
                    <a:lumMod val="50000"/>
                    <a:lumOff val="50000"/>
                  </a:schemeClr>
                </a:solidFill>
                <a:latin typeface="Calibri" panose="020F0502020204030204" pitchFamily="34" charset="0"/>
                <a:cs typeface="Calibri" panose="020F0502020204030204" pitchFamily="34" charset="0"/>
              </a:rPr>
              <a:t>VISTA INTERIOR TR DE 400kVA</a:t>
            </a:r>
          </a:p>
        </p:txBody>
      </p:sp>
    </p:spTree>
    <p:extLst>
      <p:ext uri="{BB962C8B-B14F-4D97-AF65-F5344CB8AC3E}">
        <p14:creationId xmlns:p14="http://schemas.microsoft.com/office/powerpoint/2010/main" val="668892011"/>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a:spLocks noGrp="1"/>
          </p:cNvSpPr>
          <p:nvPr>
            <p:ph type="title"/>
          </p:nvPr>
        </p:nvSpPr>
        <p:spPr>
          <a:xfrm>
            <a:off x="2205980" y="338919"/>
            <a:ext cx="8074743" cy="566738"/>
          </a:xfrm>
        </p:spPr>
        <p:txBody>
          <a:bodyPr>
            <a:normAutofit fontScale="90000"/>
          </a:bodyPr>
          <a:lstStyle/>
          <a:p>
            <a:r>
              <a:rPr lang="en-US" altLang="es-MX" dirty="0">
                <a:solidFill>
                  <a:schemeClr val="tx1"/>
                </a:solidFill>
                <a:latin typeface="Calibri" panose="020F0502020204030204" pitchFamily="34" charset="0"/>
                <a:cs typeface="Calibri" panose="020F0502020204030204" pitchFamily="34" charset="0"/>
              </a:rPr>
              <a:t>… TR 400kVA zig-zag de </a:t>
            </a:r>
            <a:r>
              <a:rPr lang="en-US" altLang="es-MX" dirty="0" err="1">
                <a:solidFill>
                  <a:schemeClr val="tx1"/>
                </a:solidFill>
                <a:latin typeface="Calibri" panose="020F0502020204030204" pitchFamily="34" charset="0"/>
                <a:cs typeface="Calibri" panose="020F0502020204030204" pitchFamily="34" charset="0"/>
              </a:rPr>
              <a:t>puesta</a:t>
            </a:r>
            <a:r>
              <a:rPr lang="en-US" altLang="es-MX" dirty="0">
                <a:solidFill>
                  <a:schemeClr val="tx1"/>
                </a:solidFill>
                <a:latin typeface="Calibri" panose="020F0502020204030204" pitchFamily="34" charset="0"/>
                <a:cs typeface="Calibri" panose="020F0502020204030204" pitchFamily="34" charset="0"/>
              </a:rPr>
              <a:t> a </a:t>
            </a:r>
            <a:r>
              <a:rPr lang="en-US" altLang="es-MX" dirty="0" err="1">
                <a:solidFill>
                  <a:schemeClr val="tx1"/>
                </a:solidFill>
                <a:latin typeface="Calibri" panose="020F0502020204030204" pitchFamily="34" charset="0"/>
                <a:cs typeface="Calibri" panose="020F0502020204030204" pitchFamily="34" charset="0"/>
              </a:rPr>
              <a:t>tierra</a:t>
            </a:r>
            <a:endParaRPr lang="en-US" altLang="es-MX" dirty="0">
              <a:solidFill>
                <a:schemeClr val="tx1"/>
              </a:solidFill>
              <a:latin typeface="Calibri" panose="020F0502020204030204" pitchFamily="34" charset="0"/>
              <a:cs typeface="Calibri" panose="020F0502020204030204" pitchFamily="34" charset="0"/>
            </a:endParaRPr>
          </a:p>
        </p:txBody>
      </p:sp>
      <p:pic>
        <p:nvPicPr>
          <p:cNvPr id="8" name="4 Marcador de posición de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981844" y="1484783"/>
            <a:ext cx="4680520" cy="3510389"/>
          </a:xfrm>
          <a:prstGeom prst="rect">
            <a:avLst/>
          </a:prstGeom>
        </p:spPr>
      </p:pic>
      <p:sp>
        <p:nvSpPr>
          <p:cNvPr id="9" name="3 Marcador de texto"/>
          <p:cNvSpPr txBox="1">
            <a:spLocks/>
          </p:cNvSpPr>
          <p:nvPr/>
        </p:nvSpPr>
        <p:spPr>
          <a:xfrm>
            <a:off x="2061964" y="5173662"/>
            <a:ext cx="2820988" cy="804862"/>
          </a:xfrm>
          <a:prstGeom prst="rect">
            <a:avLst/>
          </a:prstGeom>
        </p:spPr>
        <p:txBody>
          <a:bodyPr vert="horz" lIns="91440" tIns="45720" rIns="91440" bIns="45720" rtlCol="0">
            <a:normAutofit fontScale="77500" lnSpcReduction="20000"/>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r>
              <a:rPr lang="en-US" altLang="es-MX" dirty="0">
                <a:latin typeface="Calibri" panose="020F0502020204030204" pitchFamily="34" charset="0"/>
                <a:cs typeface="Calibri" panose="020F0502020204030204" pitchFamily="34" charset="0"/>
              </a:rPr>
              <a:t>Vista del </a:t>
            </a:r>
            <a:r>
              <a:rPr lang="en-US" altLang="es-MX" dirty="0" err="1">
                <a:latin typeface="Calibri" panose="020F0502020204030204" pitchFamily="34" charset="0"/>
                <a:cs typeface="Calibri" panose="020F0502020204030204" pitchFamily="34" charset="0"/>
              </a:rPr>
              <a:t>transformador</a:t>
            </a:r>
            <a:r>
              <a:rPr lang="en-US" altLang="es-MX" dirty="0">
                <a:latin typeface="Calibri" panose="020F0502020204030204" pitchFamily="34" charset="0"/>
                <a:cs typeface="Calibri" panose="020F0502020204030204" pitchFamily="34" charset="0"/>
              </a:rPr>
              <a:t> de </a:t>
            </a:r>
            <a:r>
              <a:rPr lang="en-US" altLang="es-MX" dirty="0" err="1">
                <a:latin typeface="Calibri" panose="020F0502020204030204" pitchFamily="34" charset="0"/>
                <a:cs typeface="Calibri" panose="020F0502020204030204" pitchFamily="34" charset="0"/>
              </a:rPr>
              <a:t>puesta</a:t>
            </a:r>
            <a:r>
              <a:rPr lang="en-US" altLang="es-MX" dirty="0">
                <a:latin typeface="Calibri" panose="020F0502020204030204" pitchFamily="34" charset="0"/>
                <a:cs typeface="Calibri" panose="020F0502020204030204" pitchFamily="34" charset="0"/>
              </a:rPr>
              <a:t> a </a:t>
            </a:r>
            <a:r>
              <a:rPr lang="en-US" altLang="es-MX" dirty="0" err="1">
                <a:latin typeface="Calibri" panose="020F0502020204030204" pitchFamily="34" charset="0"/>
                <a:cs typeface="Calibri" panose="020F0502020204030204" pitchFamily="34" charset="0"/>
              </a:rPr>
              <a:t>tierra</a:t>
            </a:r>
            <a:r>
              <a:rPr lang="en-US" altLang="es-MX" dirty="0">
                <a:latin typeface="Calibri" panose="020F0502020204030204" pitchFamily="34" charset="0"/>
                <a:cs typeface="Calibri" panose="020F0502020204030204" pitchFamily="34" charset="0"/>
              </a:rPr>
              <a:t> de 400kVA 13,8kV</a:t>
            </a:r>
          </a:p>
        </p:txBody>
      </p:sp>
      <p:pic>
        <p:nvPicPr>
          <p:cNvPr id="13" name="8 Imagen"/>
          <p:cNvPicPr>
            <a:picLocks noChangeAspect="1"/>
          </p:cNvPicPr>
          <p:nvPr/>
        </p:nvPicPr>
        <p:blipFill>
          <a:blip r:embed="rId3">
            <a:extLst>
              <a:ext uri="{28A0092B-C50C-407E-A947-70E740481C1C}">
                <a14:useLocalDpi xmlns:a14="http://schemas.microsoft.com/office/drawing/2010/main" val="0"/>
              </a:ext>
            </a:extLst>
          </a:blip>
          <a:srcRect l="34668" r="9000" b="21648"/>
          <a:stretch>
            <a:fillRect/>
          </a:stretch>
        </p:blipFill>
        <p:spPr bwMode="auto">
          <a:xfrm>
            <a:off x="7534572" y="3239977"/>
            <a:ext cx="3638550" cy="24987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9 CuadroTexto"/>
          <p:cNvSpPr txBox="1">
            <a:spLocks noChangeArrowheads="1"/>
          </p:cNvSpPr>
          <p:nvPr/>
        </p:nvSpPr>
        <p:spPr bwMode="auto">
          <a:xfrm>
            <a:off x="2987675" y="6165850"/>
            <a:ext cx="24447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s-MX" sz="1800">
                <a:solidFill>
                  <a:schemeClr val="bg2"/>
                </a:solidFill>
                <a:latin typeface="Calibri" panose="020F0502020204030204" pitchFamily="34" charset="0"/>
                <a:cs typeface="Calibri" panose="020F0502020204030204" pitchFamily="34" charset="0"/>
              </a:rPr>
              <a:t>Vista tanque TR 400 kVA</a:t>
            </a:r>
          </a:p>
        </p:txBody>
      </p:sp>
      <p:grpSp>
        <p:nvGrpSpPr>
          <p:cNvPr id="15" name="Grupo 14"/>
          <p:cNvGrpSpPr/>
          <p:nvPr/>
        </p:nvGrpSpPr>
        <p:grpSpPr>
          <a:xfrm>
            <a:off x="10054852" y="404664"/>
            <a:ext cx="1656842" cy="1254293"/>
            <a:chOff x="4581586" y="5445224"/>
            <a:chExt cx="1656842" cy="1254293"/>
          </a:xfrm>
        </p:grpSpPr>
        <p:grpSp>
          <p:nvGrpSpPr>
            <p:cNvPr id="16" name="Grupo 15"/>
            <p:cNvGrpSpPr/>
            <p:nvPr/>
          </p:nvGrpSpPr>
          <p:grpSpPr>
            <a:xfrm>
              <a:off x="4581586" y="5445224"/>
              <a:ext cx="1584424" cy="844827"/>
              <a:chOff x="981596" y="908720"/>
              <a:chExt cx="3581400" cy="2212979"/>
            </a:xfrm>
          </p:grpSpPr>
          <p:sp>
            <p:nvSpPr>
              <p:cNvPr id="18" name="Rectángulo 17"/>
              <p:cNvSpPr/>
              <p:nvPr/>
            </p:nvSpPr>
            <p:spPr>
              <a:xfrm>
                <a:off x="981844" y="908720"/>
                <a:ext cx="3581152" cy="219266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9" name="Arco 18"/>
              <p:cNvSpPr/>
              <p:nvPr/>
            </p:nvSpPr>
            <p:spPr>
              <a:xfrm>
                <a:off x="981596" y="3075980"/>
                <a:ext cx="45719" cy="45719"/>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20" name="Forma libre 11"/>
              <p:cNvSpPr/>
              <p:nvPr/>
            </p:nvSpPr>
            <p:spPr>
              <a:xfrm>
                <a:off x="1342873" y="1305332"/>
                <a:ext cx="3220123" cy="1777905"/>
              </a:xfrm>
              <a:custGeom>
                <a:avLst/>
                <a:gdLst>
                  <a:gd name="connsiteX0" fmla="*/ 0 w 3608614"/>
                  <a:gd name="connsiteY0" fmla="*/ 2069841 h 2069841"/>
                  <a:gd name="connsiteX1" fmla="*/ 620485 w 3608614"/>
                  <a:gd name="connsiteY1" fmla="*/ 45098 h 2069841"/>
                  <a:gd name="connsiteX2" fmla="*/ 3608614 w 3608614"/>
                  <a:gd name="connsiteY2" fmla="*/ 861527 h 2069841"/>
                </a:gdLst>
                <a:ahLst/>
                <a:cxnLst>
                  <a:cxn ang="0">
                    <a:pos x="connsiteX0" y="connsiteY0"/>
                  </a:cxn>
                  <a:cxn ang="0">
                    <a:pos x="connsiteX1" y="connsiteY1"/>
                  </a:cxn>
                  <a:cxn ang="0">
                    <a:pos x="connsiteX2" y="connsiteY2"/>
                  </a:cxn>
                </a:cxnLst>
                <a:rect l="l" t="t" r="r" b="b"/>
                <a:pathLst>
                  <a:path w="3608614" h="2069841">
                    <a:moveTo>
                      <a:pt x="0" y="2069841"/>
                    </a:moveTo>
                    <a:cubicBezTo>
                      <a:pt x="9524" y="1158162"/>
                      <a:pt x="19049" y="246484"/>
                      <a:pt x="620485" y="45098"/>
                    </a:cubicBezTo>
                    <a:cubicBezTo>
                      <a:pt x="1221921" y="-156288"/>
                      <a:pt x="2415267" y="352619"/>
                      <a:pt x="3608614" y="861527"/>
                    </a:cubicBezTo>
                  </a:path>
                </a:pathLst>
              </a:custGeom>
              <a:noFill/>
              <a:ln w="571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sp>
          <p:nvSpPr>
            <p:cNvPr id="17" name="Rectángulo 16"/>
            <p:cNvSpPr/>
            <p:nvPr/>
          </p:nvSpPr>
          <p:spPr>
            <a:xfrm>
              <a:off x="4656831" y="6299407"/>
              <a:ext cx="1581597" cy="400110"/>
            </a:xfrm>
            <a:prstGeom prst="rect">
              <a:avLst/>
            </a:prstGeom>
          </p:spPr>
          <p:txBody>
            <a:bodyPr wrap="square">
              <a:spAutoFit/>
            </a:bodyPr>
            <a:lstStyle/>
            <a:p>
              <a:r>
                <a:rPr lang="es-MX" sz="2000" b="1" dirty="0">
                  <a:latin typeface="Tahoma" panose="020B0604030504040204" pitchFamily="34" charset="0"/>
                  <a:ea typeface="Tahoma" panose="020B0604030504040204" pitchFamily="34" charset="0"/>
                  <a:cs typeface="Tahoma" panose="020B0604030504040204" pitchFamily="34" charset="0"/>
                </a:rPr>
                <a:t>I M E S A</a:t>
              </a:r>
              <a:endParaRPr lang="es-ES" sz="2000" b="1" dirty="0">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106444835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txBox="1">
            <a:spLocks noChangeArrowheads="1"/>
          </p:cNvSpPr>
          <p:nvPr/>
        </p:nvSpPr>
        <p:spPr>
          <a:xfrm>
            <a:off x="2782044" y="620688"/>
            <a:ext cx="8348464" cy="5688632"/>
          </a:xfrm>
          <a:prstGeom prst="rect">
            <a:avLst/>
          </a:prstGeom>
          <a:extLst>
            <a:ext uri="{909E8E84-426E-40DD-AFC4-6F175D3DCCD1}">
              <a14:hiddenFill xmlns:a14="http://schemas.microsoft.com/office/drawing/2010/main">
                <a:solidFill>
                  <a:srgbClr val="FFFFFF"/>
                </a:solidFill>
              </a14:hiddenFill>
            </a:ext>
          </a:extLst>
        </p:spPr>
        <p:txBody>
          <a:bodyPr vert="horz" lIns="91440" tIns="45720" rIns="91440" bIns="45720" rtlCol="0">
            <a:norm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a:defRPr/>
            </a:pPr>
            <a:r>
              <a:rPr lang="es-MX">
                <a:latin typeface="Tahoma" pitchFamily="34" charset="0"/>
              </a:rPr>
              <a:t>Transformador de puesta a tierra con </a:t>
            </a:r>
          </a:p>
          <a:p>
            <a:pPr marL="0" indent="0">
              <a:buFont typeface="Wingdings" panose="05000000000000000000" pitchFamily="2" charset="2"/>
              <a:buNone/>
              <a:defRPr/>
            </a:pPr>
            <a:r>
              <a:rPr lang="es-MX">
                <a:latin typeface="Tahoma" pitchFamily="34" charset="0"/>
              </a:rPr>
              <a:t>    Resistencia limitadora. </a:t>
            </a:r>
          </a:p>
          <a:p>
            <a:pPr marL="0" indent="0">
              <a:buFont typeface="Wingdings" panose="05000000000000000000" pitchFamily="2" charset="2"/>
              <a:buNone/>
              <a:defRPr/>
            </a:pPr>
            <a:r>
              <a:rPr lang="es-MX">
                <a:latin typeface="Tahoma" pitchFamily="34" charset="0"/>
              </a:rPr>
              <a:t>    (Sistema de alta resistencia a tierra HGR)</a:t>
            </a:r>
          </a:p>
          <a:p>
            <a:pPr>
              <a:buFont typeface="Wingdings" panose="05000000000000000000" pitchFamily="2" charset="2"/>
              <a:buNone/>
              <a:defRPr/>
            </a:pPr>
            <a:endParaRPr lang="es-MX">
              <a:latin typeface="Tahoma" pitchFamily="34" charset="0"/>
            </a:endParaRPr>
          </a:p>
          <a:p>
            <a:pPr>
              <a:buFont typeface="Wingdings" panose="05000000000000000000" pitchFamily="2" charset="2"/>
              <a:buNone/>
              <a:defRPr/>
            </a:pPr>
            <a:r>
              <a:rPr lang="es-MX" sz="1600">
                <a:latin typeface="Tahoma" pitchFamily="34" charset="0"/>
              </a:rPr>
              <a:t>	Esta técnica de aterrizamiento es para sistemas hasta 15kV, cuando se genera una falla en el sistema, aparece un nivel de tensión en las terminales del primario del transformador de tierra,  la tensión inducida en su secundario es alimentada a una resistencia de carga cuyo valor óhmico se refleja al primario con el cuadrado de la relación de transformación. </a:t>
            </a:r>
          </a:p>
          <a:p>
            <a:pPr>
              <a:buFont typeface="Wingdings" panose="05000000000000000000" pitchFamily="2" charset="2"/>
              <a:buNone/>
              <a:defRPr/>
            </a:pPr>
            <a:endParaRPr lang="es-MX" sz="1600">
              <a:latin typeface="Tahoma" pitchFamily="34" charset="0"/>
            </a:endParaRPr>
          </a:p>
          <a:p>
            <a:pPr>
              <a:spcBef>
                <a:spcPts val="0"/>
              </a:spcBef>
              <a:defRPr/>
            </a:pPr>
            <a:r>
              <a:rPr lang="es-MX" sz="1600">
                <a:latin typeface="Tahoma" pitchFamily="34" charset="0"/>
              </a:rPr>
              <a:t>La alta impedancia en el circuito a tierra limita la corriente de falla a valores muy pequeños. Se considera normalmente 5 A como un valor adecuado y ligeramente mayor que</a:t>
            </a:r>
            <a:r>
              <a:rPr lang="es-MX" sz="2800"/>
              <a:t> </a:t>
            </a:r>
            <a:r>
              <a:rPr lang="es-MX" sz="1600">
                <a:latin typeface="Tahoma" pitchFamily="34" charset="0"/>
              </a:rPr>
              <a:t>la corriente de carga capacitiva de la mayoría de los sistemas en 4,16kV y 13,8 kV</a:t>
            </a:r>
          </a:p>
          <a:p>
            <a:pPr>
              <a:defRPr/>
            </a:pPr>
            <a:r>
              <a:rPr lang="es-MX" sz="1600">
                <a:latin typeface="Tahoma" pitchFamily="34" charset="0"/>
              </a:rPr>
              <a:t>Adicionalmente al conjunto transformador – resistencia, se usa un relevador (u otro dispositivo de protección) en las terminales de la resistencia que sensa la falla y proporciona una señal al equipo opcional de detección, alarma y localización. </a:t>
            </a:r>
            <a:endParaRPr lang="es-ES" sz="1600" dirty="0">
              <a:latin typeface="Tahoma" pitchFamily="34" charset="0"/>
            </a:endParaRPr>
          </a:p>
        </p:txBody>
      </p:sp>
      <p:pic>
        <p:nvPicPr>
          <p:cNvPr id="10" name="Imagen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5780" y="3212976"/>
            <a:ext cx="1943354" cy="1228979"/>
          </a:xfrm>
          <a:prstGeom prst="rect">
            <a:avLst/>
          </a:prstGeom>
        </p:spPr>
      </p:pic>
    </p:spTree>
    <p:extLst>
      <p:ext uri="{BB962C8B-B14F-4D97-AF65-F5344CB8AC3E}">
        <p14:creationId xmlns:p14="http://schemas.microsoft.com/office/powerpoint/2010/main" val="382289806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a:spLocks noChangeArrowheads="1"/>
          </p:cNvSpPr>
          <p:nvPr/>
        </p:nvSpPr>
        <p:spPr bwMode="auto">
          <a:xfrm>
            <a:off x="265113" y="1484313"/>
            <a:ext cx="8878887" cy="4797425"/>
          </a:xfrm>
          <a:prstGeom prst="rect">
            <a:avLst/>
          </a:prstGeom>
          <a:noFill/>
          <a:ln w="9525">
            <a:noFill/>
            <a:miter lim="800000"/>
            <a:headEnd/>
            <a:tailEnd/>
          </a:ln>
          <a:effectLst/>
        </p:spPr>
        <p:txBody>
          <a:bodyPr lIns="0" tIns="0" rIns="0" bIns="0" anchor="ctr" anchorCtr="1"/>
          <a:lstStyle/>
          <a:p>
            <a:pPr marL="571500" indent="-473075">
              <a:spcAft>
                <a:spcPct val="40000"/>
              </a:spcAft>
              <a:buClr>
                <a:srgbClr val="FFFF00"/>
              </a:buClr>
              <a:buSzPct val="65000"/>
              <a:buFont typeface="Wingdings" pitchFamily="2" charset="2"/>
              <a:buNone/>
              <a:defRPr/>
            </a:pPr>
            <a:endParaRPr lang="es-ES_tradnl" sz="2000" b="1">
              <a:effectLst>
                <a:outerShdw blurRad="38100" dist="38100" dir="2700000" algn="tl">
                  <a:srgbClr val="C0C0C0"/>
                </a:outerShdw>
              </a:effectLst>
            </a:endParaRPr>
          </a:p>
        </p:txBody>
      </p:sp>
      <p:sp>
        <p:nvSpPr>
          <p:cNvPr id="8" name="WordArt 6"/>
          <p:cNvSpPr>
            <a:spLocks noChangeArrowheads="1" noChangeShapeType="1"/>
          </p:cNvSpPr>
          <p:nvPr/>
        </p:nvSpPr>
        <p:spPr bwMode="auto">
          <a:xfrm>
            <a:off x="1258888" y="188913"/>
            <a:ext cx="3960812" cy="936625"/>
          </a:xfrm>
          <a:prstGeom prst="rect">
            <a:avLst/>
          </a:prstGeom>
        </p:spPr>
        <p:txBody>
          <a:bodyPr wrap="none" fromWordArt="1">
            <a:prstTxWarp prst="textPlain">
              <a:avLst>
                <a:gd name="adj" fmla="val 50000"/>
              </a:avLst>
            </a:prstTxWarp>
          </a:bodyPr>
          <a:lstStyle/>
          <a:p>
            <a:pPr algn="ctr">
              <a:defRPr/>
            </a:pPr>
            <a:r>
              <a:rPr lang="es-MX" kern="10" spc="480" dirty="0">
                <a:ln w="9525">
                  <a:noFill/>
                  <a:round/>
                  <a:headEnd/>
                  <a:tailEnd/>
                </a:ln>
                <a:gradFill rotWithShape="1">
                  <a:gsLst>
                    <a:gs pos="0">
                      <a:schemeClr val="bg2"/>
                    </a:gs>
                    <a:gs pos="50000">
                      <a:schemeClr val="tx1"/>
                    </a:gs>
                    <a:gs pos="100000">
                      <a:schemeClr val="bg2"/>
                    </a:gs>
                  </a:gsLst>
                  <a:lin ang="2700000" scaled="1"/>
                </a:gradFill>
                <a:effectLst>
                  <a:outerShdw dist="45791" dir="3378596" algn="ctr" rotWithShape="0">
                    <a:srgbClr val="4D4D4D"/>
                  </a:outerShdw>
                </a:effectLst>
                <a:latin typeface="Bookman Old Style"/>
              </a:rPr>
              <a:t>                  </a:t>
            </a:r>
          </a:p>
        </p:txBody>
      </p:sp>
      <p:sp>
        <p:nvSpPr>
          <p:cNvPr id="9" name="Text Box 6"/>
          <p:cNvSpPr txBox="1">
            <a:spLocks noChangeArrowheads="1"/>
          </p:cNvSpPr>
          <p:nvPr/>
        </p:nvSpPr>
        <p:spPr bwMode="auto">
          <a:xfrm>
            <a:off x="7049079" y="1156598"/>
            <a:ext cx="4809243" cy="520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buFont typeface="Wingdings" panose="05000000000000000000" pitchFamily="2" charset="2"/>
              <a:buNone/>
            </a:pPr>
            <a:r>
              <a:rPr lang="es-MX" altLang="es-MX" sz="1600" dirty="0">
                <a:latin typeface="Tahoma" panose="020B0604030504040204" pitchFamily="34" charset="0"/>
              </a:rPr>
              <a:t>Componentes del sistema:</a:t>
            </a:r>
          </a:p>
          <a:p>
            <a:pPr>
              <a:buFont typeface="Wingdings" panose="05000000000000000000" pitchFamily="2" charset="2"/>
              <a:buNone/>
            </a:pPr>
            <a:endParaRPr lang="es-MX" altLang="es-MX" sz="1600" dirty="0">
              <a:latin typeface="Tahoma" panose="020B0604030504040204" pitchFamily="34" charset="0"/>
            </a:endParaRPr>
          </a:p>
          <a:p>
            <a:pPr>
              <a:buFont typeface="Wingdings" panose="05000000000000000000" pitchFamily="2" charset="2"/>
              <a:buNone/>
            </a:pPr>
            <a:r>
              <a:rPr lang="es-MX" altLang="es-MX" sz="1600" dirty="0">
                <a:latin typeface="Tahoma" panose="020B0604030504040204" pitchFamily="34" charset="0"/>
              </a:rPr>
              <a:t>1. Transformador de Puesta a Tierra</a:t>
            </a:r>
          </a:p>
          <a:p>
            <a:pPr>
              <a:buFont typeface="Wingdings" panose="05000000000000000000" pitchFamily="2" charset="2"/>
              <a:buNone/>
            </a:pPr>
            <a:r>
              <a:rPr lang="es-MX" altLang="es-MX" sz="1600" dirty="0">
                <a:latin typeface="Tahoma" panose="020B0604030504040204" pitchFamily="34" charset="0"/>
              </a:rPr>
              <a:t>Devanado primario encapsulado en resina </a:t>
            </a:r>
            <a:r>
              <a:rPr lang="es-MX" altLang="es-MX" sz="1600" dirty="0" err="1">
                <a:latin typeface="Tahoma" panose="020B0604030504040204" pitchFamily="34" charset="0"/>
              </a:rPr>
              <a:t>epóxica</a:t>
            </a:r>
            <a:endParaRPr lang="es-MX" altLang="es-MX" sz="1600" dirty="0">
              <a:latin typeface="Tahoma" panose="020B0604030504040204" pitchFamily="34" charset="0"/>
            </a:endParaRPr>
          </a:p>
          <a:p>
            <a:pPr>
              <a:buFont typeface="Wingdings" panose="05000000000000000000" pitchFamily="2" charset="2"/>
              <a:buNone/>
            </a:pPr>
            <a:r>
              <a:rPr lang="es-MX" altLang="es-MX" sz="1600" dirty="0">
                <a:latin typeface="Tahoma" panose="020B0604030504040204" pitchFamily="34" charset="0"/>
              </a:rPr>
              <a:t>Devanado secundario impregnado barniz</a:t>
            </a:r>
          </a:p>
          <a:p>
            <a:pPr>
              <a:buFont typeface="Wingdings" panose="05000000000000000000" pitchFamily="2" charset="2"/>
              <a:buNone/>
            </a:pPr>
            <a:r>
              <a:rPr lang="es-MX" altLang="es-MX" sz="1600" dirty="0">
                <a:latin typeface="Tahoma" panose="020B0604030504040204" pitchFamily="34" charset="0"/>
              </a:rPr>
              <a:t>Monofásico, frecuencia 60Hz, </a:t>
            </a:r>
          </a:p>
          <a:p>
            <a:pPr>
              <a:buFont typeface="Wingdings" panose="05000000000000000000" pitchFamily="2" charset="2"/>
              <a:buNone/>
            </a:pPr>
            <a:r>
              <a:rPr lang="es-MX" altLang="es-MX" sz="1600" dirty="0">
                <a:latin typeface="Tahoma" panose="020B0604030504040204" pitchFamily="34" charset="0"/>
              </a:rPr>
              <a:t>Diseñado para 16,5kV sin saturación</a:t>
            </a:r>
          </a:p>
          <a:p>
            <a:pPr>
              <a:buFont typeface="Wingdings" panose="05000000000000000000" pitchFamily="2" charset="2"/>
              <a:buNone/>
            </a:pPr>
            <a:r>
              <a:rPr lang="es-MX" altLang="es-MX" sz="1600" dirty="0">
                <a:latin typeface="Tahoma" panose="020B0604030504040204" pitchFamily="34" charset="0"/>
              </a:rPr>
              <a:t>Clase F, de acuerdo a IEEE C57 12.01</a:t>
            </a:r>
          </a:p>
          <a:p>
            <a:pPr>
              <a:buFont typeface="Wingdings" panose="05000000000000000000" pitchFamily="2" charset="2"/>
              <a:buNone/>
            </a:pPr>
            <a:r>
              <a:rPr lang="es-MX" altLang="es-MX" sz="1600" dirty="0">
                <a:latin typeface="Tahoma" panose="020B0604030504040204" pitchFamily="34" charset="0"/>
              </a:rPr>
              <a:t>2. Resistencia de puesta a tierra</a:t>
            </a:r>
          </a:p>
          <a:p>
            <a:pPr>
              <a:buFont typeface="Wingdings" panose="05000000000000000000" pitchFamily="2" charset="2"/>
              <a:buNone/>
            </a:pPr>
            <a:r>
              <a:rPr lang="es-MX" altLang="es-MX" sz="1600" dirty="0">
                <a:latin typeface="Tahoma" panose="020B0604030504040204" pitchFamily="34" charset="0"/>
              </a:rPr>
              <a:t>3. TC tipo dona encapsulado en resina sintética</a:t>
            </a:r>
          </a:p>
          <a:p>
            <a:pPr eaLnBrk="1" hangingPunct="1"/>
            <a:endParaRPr lang="es-MX" altLang="es-MX" sz="1800" dirty="0">
              <a:latin typeface="Tahoma" panose="020B0604030504040204" pitchFamily="34" charset="0"/>
            </a:endParaRPr>
          </a:p>
          <a:p>
            <a:pPr eaLnBrk="1" hangingPunct="1"/>
            <a:r>
              <a:rPr lang="es-MX" altLang="es-MX" sz="1800" dirty="0">
                <a:latin typeface="Tahoma" panose="020B0604030504040204" pitchFamily="34" charset="0"/>
              </a:rPr>
              <a:t>Hemos suministrado a Pemex</a:t>
            </a:r>
          </a:p>
          <a:p>
            <a:pPr eaLnBrk="1" hangingPunct="1"/>
            <a:endParaRPr lang="es-MX" altLang="es-MX" sz="1800" dirty="0">
              <a:latin typeface="Tahoma" panose="020B0604030504040204" pitchFamily="34" charset="0"/>
            </a:endParaRPr>
          </a:p>
          <a:p>
            <a:pPr eaLnBrk="1" hangingPunct="1"/>
            <a:r>
              <a:rPr lang="es-MX" altLang="es-MX" sz="1800" dirty="0">
                <a:latin typeface="Tahoma" panose="020B0604030504040204" pitchFamily="34" charset="0"/>
              </a:rPr>
              <a:t>4 y 6 Bancos de </a:t>
            </a:r>
            <a:r>
              <a:rPr lang="es-MX" altLang="es-MX" sz="1800" dirty="0" err="1">
                <a:latin typeface="Tahoma" panose="020B0604030504040204" pitchFamily="34" charset="0"/>
              </a:rPr>
              <a:t>TR’s</a:t>
            </a:r>
            <a:r>
              <a:rPr lang="es-MX" altLang="es-MX" sz="1800" dirty="0">
                <a:latin typeface="Tahoma" panose="020B0604030504040204" pitchFamily="34" charset="0"/>
              </a:rPr>
              <a:t> de Puesta a tierra </a:t>
            </a:r>
          </a:p>
          <a:p>
            <a:pPr eaLnBrk="1" hangingPunct="1"/>
            <a:r>
              <a:rPr lang="es-MX" altLang="es-MX" sz="1800" dirty="0">
                <a:latin typeface="Tahoma" panose="020B0604030504040204" pitchFamily="34" charset="0"/>
              </a:rPr>
              <a:t>con resistencia de  Tierra y TC en gabinete</a:t>
            </a:r>
          </a:p>
          <a:p>
            <a:pPr eaLnBrk="1" hangingPunct="1"/>
            <a:r>
              <a:rPr lang="es-MX" altLang="es-MX" sz="1800" dirty="0">
                <a:latin typeface="Tahoma" panose="020B0604030504040204" pitchFamily="34" charset="0"/>
              </a:rPr>
              <a:t>con recubrimiento </a:t>
            </a:r>
            <a:r>
              <a:rPr lang="es-MX" altLang="es-MX" sz="1800" dirty="0" err="1">
                <a:latin typeface="Tahoma" panose="020B0604030504040204" pitchFamily="34" charset="0"/>
              </a:rPr>
              <a:t>epóxico</a:t>
            </a:r>
            <a:r>
              <a:rPr lang="es-MX" altLang="es-MX" sz="1800" dirty="0">
                <a:latin typeface="Tahoma" panose="020B0604030504040204" pitchFamily="34" charset="0"/>
              </a:rPr>
              <a:t>. </a:t>
            </a:r>
          </a:p>
          <a:p>
            <a:pPr eaLnBrk="1" hangingPunct="1"/>
            <a:r>
              <a:rPr lang="es-MX" altLang="es-MX" sz="1800" dirty="0">
                <a:latin typeface="Tahoma" panose="020B0604030504040204" pitchFamily="34" charset="0"/>
              </a:rPr>
              <a:t>*Instalados en Tula, </a:t>
            </a:r>
            <a:r>
              <a:rPr lang="es-MX" altLang="es-MX" sz="1800" dirty="0" err="1">
                <a:latin typeface="Tahoma" panose="020B0604030504040204" pitchFamily="34" charset="0"/>
              </a:rPr>
              <a:t>Hgo</a:t>
            </a:r>
            <a:r>
              <a:rPr lang="es-MX" altLang="es-MX" sz="1800" dirty="0">
                <a:latin typeface="Tahoma" panose="020B0604030504040204" pitchFamily="34" charset="0"/>
              </a:rPr>
              <a:t>. y en Refinería </a:t>
            </a:r>
          </a:p>
          <a:p>
            <a:pPr eaLnBrk="1" hangingPunct="1"/>
            <a:r>
              <a:rPr lang="es-MX" altLang="es-MX" sz="1800" dirty="0">
                <a:latin typeface="Tahoma" panose="020B0604030504040204" pitchFamily="34" charset="0"/>
              </a:rPr>
              <a:t>Madero respectivamente*</a:t>
            </a:r>
          </a:p>
          <a:p>
            <a:pPr eaLnBrk="1" hangingPunct="1"/>
            <a:endParaRPr lang="es-MX" altLang="es-MX" sz="2800" dirty="0">
              <a:latin typeface="Tahoma" panose="020B0604030504040204" pitchFamily="34" charset="0"/>
            </a:endParaRPr>
          </a:p>
        </p:txBody>
      </p:sp>
      <p:pic>
        <p:nvPicPr>
          <p:cNvPr id="10" name="Picture 9" descr="DSC0192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0819" y="1302240"/>
            <a:ext cx="5664769" cy="425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10"/>
          <p:cNvSpPr txBox="1">
            <a:spLocks noChangeArrowheads="1"/>
          </p:cNvSpPr>
          <p:nvPr/>
        </p:nvSpPr>
        <p:spPr bwMode="auto">
          <a:xfrm>
            <a:off x="1116013" y="333375"/>
            <a:ext cx="766325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s-MX" altLang="es-MX" dirty="0">
                <a:latin typeface="Tahoma" panose="020B0604030504040204" pitchFamily="34" charset="0"/>
              </a:rPr>
              <a:t>… Sistema de </a:t>
            </a:r>
            <a:r>
              <a:rPr lang="es-MX" altLang="es-MX" dirty="0" err="1">
                <a:latin typeface="Tahoma" panose="020B0604030504040204" pitchFamily="34" charset="0"/>
              </a:rPr>
              <a:t>aterrizamiento</a:t>
            </a:r>
            <a:r>
              <a:rPr lang="es-MX" altLang="es-MX" dirty="0">
                <a:latin typeface="Tahoma" panose="020B0604030504040204" pitchFamily="34" charset="0"/>
              </a:rPr>
              <a:t> de alta impedancia (HRG)</a:t>
            </a:r>
            <a:endParaRPr lang="es-ES" altLang="es-MX" dirty="0">
              <a:latin typeface="Tahoma" panose="020B0604030504040204" pitchFamily="34" charset="0"/>
            </a:endParaRPr>
          </a:p>
        </p:txBody>
      </p:sp>
      <p:sp>
        <p:nvSpPr>
          <p:cNvPr id="15" name="1 CuadroTexto"/>
          <p:cNvSpPr txBox="1">
            <a:spLocks noChangeArrowheads="1"/>
          </p:cNvSpPr>
          <p:nvPr/>
        </p:nvSpPr>
        <p:spPr bwMode="auto">
          <a:xfrm>
            <a:off x="1967661" y="6263756"/>
            <a:ext cx="404940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s-MX" sz="2000" b="1" dirty="0">
                <a:solidFill>
                  <a:schemeClr val="bg2">
                    <a:lumMod val="50000"/>
                    <a:lumOff val="50000"/>
                  </a:schemeClr>
                </a:solidFill>
                <a:latin typeface="Calibri" panose="020F0502020204030204" pitchFamily="34" charset="0"/>
                <a:cs typeface="Calibri" panose="020F0502020204030204" pitchFamily="34" charset="0"/>
              </a:rPr>
              <a:t>Interior banco de TR </a:t>
            </a:r>
            <a:r>
              <a:rPr lang="en-US" altLang="es-MX" sz="2000" b="1" dirty="0" err="1">
                <a:solidFill>
                  <a:schemeClr val="bg2">
                    <a:lumMod val="50000"/>
                    <a:lumOff val="50000"/>
                  </a:schemeClr>
                </a:solidFill>
                <a:latin typeface="Calibri" panose="020F0502020204030204" pitchFamily="34" charset="0"/>
                <a:cs typeface="Calibri" panose="020F0502020204030204" pitchFamily="34" charset="0"/>
              </a:rPr>
              <a:t>puesta</a:t>
            </a:r>
            <a:r>
              <a:rPr lang="en-US" altLang="es-MX" sz="2000" b="1" dirty="0">
                <a:solidFill>
                  <a:schemeClr val="bg2">
                    <a:lumMod val="50000"/>
                    <a:lumOff val="50000"/>
                  </a:schemeClr>
                </a:solidFill>
                <a:latin typeface="Calibri" panose="020F0502020204030204" pitchFamily="34" charset="0"/>
                <a:cs typeface="Calibri" panose="020F0502020204030204" pitchFamily="34" charset="0"/>
              </a:rPr>
              <a:t> a </a:t>
            </a:r>
            <a:r>
              <a:rPr lang="en-US" altLang="es-MX" sz="2000" b="1" dirty="0" err="1">
                <a:solidFill>
                  <a:schemeClr val="bg2">
                    <a:lumMod val="50000"/>
                    <a:lumOff val="50000"/>
                  </a:schemeClr>
                </a:solidFill>
                <a:latin typeface="Calibri" panose="020F0502020204030204" pitchFamily="34" charset="0"/>
                <a:cs typeface="Calibri" panose="020F0502020204030204" pitchFamily="34" charset="0"/>
              </a:rPr>
              <a:t>tierra</a:t>
            </a:r>
            <a:endParaRPr lang="en-US" altLang="es-MX" sz="2000" b="1" dirty="0">
              <a:solidFill>
                <a:schemeClr val="bg2">
                  <a:lumMod val="50000"/>
                  <a:lumOff val="50000"/>
                </a:schemeClr>
              </a:solidFill>
              <a:latin typeface="Calibri" panose="020F0502020204030204" pitchFamily="34" charset="0"/>
              <a:cs typeface="Calibri" panose="020F0502020204030204" pitchFamily="34" charset="0"/>
            </a:endParaRPr>
          </a:p>
        </p:txBody>
      </p:sp>
      <p:cxnSp>
        <p:nvCxnSpPr>
          <p:cNvPr id="16" name="3 Conector recto de flecha"/>
          <p:cNvCxnSpPr>
            <a:cxnSpLocks noChangeShapeType="1"/>
            <a:stCxn id="19" idx="3"/>
          </p:cNvCxnSpPr>
          <p:nvPr/>
        </p:nvCxnSpPr>
        <p:spPr bwMode="auto">
          <a:xfrm flipV="1">
            <a:off x="631118" y="2001888"/>
            <a:ext cx="3869444" cy="364331"/>
          </a:xfrm>
          <a:prstGeom prst="straightConnector1">
            <a:avLst/>
          </a:prstGeom>
          <a:noFill/>
          <a:ln w="57150" algn="ctr">
            <a:solidFill>
              <a:schemeClr val="bg2">
                <a:lumMod val="50000"/>
                <a:lumOff val="50000"/>
              </a:schemeClr>
            </a:solidFill>
            <a:round/>
            <a:headEnd/>
            <a:tailEnd type="arrow" w="med" len="med"/>
          </a:ln>
        </p:spPr>
      </p:cxnSp>
      <p:sp>
        <p:nvSpPr>
          <p:cNvPr id="19" name="8 CuadroTexto"/>
          <p:cNvSpPr txBox="1">
            <a:spLocks noChangeArrowheads="1"/>
          </p:cNvSpPr>
          <p:nvPr/>
        </p:nvSpPr>
        <p:spPr bwMode="auto">
          <a:xfrm>
            <a:off x="126293" y="2135238"/>
            <a:ext cx="504825" cy="461962"/>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2">
            <a:schemeClr val="dk1">
              <a:shade val="50000"/>
            </a:schemeClr>
          </a:lnRef>
          <a:fillRef idx="1">
            <a:schemeClr val="dk1"/>
          </a:fillRef>
          <a:effectRef idx="0">
            <a:schemeClr val="dk1"/>
          </a:effectRef>
          <a:fontRef idx="minor">
            <a:schemeClr val="lt1"/>
          </a:fontRef>
        </p:style>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s-MX" dirty="0">
                <a:latin typeface="Calibri" panose="020F0502020204030204" pitchFamily="34" charset="0"/>
                <a:cs typeface="Calibri" panose="020F0502020204030204" pitchFamily="34" charset="0"/>
              </a:rPr>
              <a:t>1</a:t>
            </a:r>
          </a:p>
        </p:txBody>
      </p:sp>
      <p:sp>
        <p:nvSpPr>
          <p:cNvPr id="20" name="21 CuadroTexto"/>
          <p:cNvSpPr txBox="1">
            <a:spLocks noChangeArrowheads="1"/>
          </p:cNvSpPr>
          <p:nvPr/>
        </p:nvSpPr>
        <p:spPr bwMode="auto">
          <a:xfrm>
            <a:off x="1084893" y="5770868"/>
            <a:ext cx="504825" cy="461962"/>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2">
            <a:schemeClr val="dk1">
              <a:shade val="50000"/>
            </a:schemeClr>
          </a:lnRef>
          <a:fillRef idx="1">
            <a:schemeClr val="dk1"/>
          </a:fillRef>
          <a:effectRef idx="0">
            <a:schemeClr val="dk1"/>
          </a:effectRef>
          <a:fontRef idx="minor">
            <a:schemeClr val="lt1"/>
          </a:fontRef>
        </p:style>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s-MX" dirty="0">
                <a:latin typeface="Calibri" panose="020F0502020204030204" pitchFamily="34" charset="0"/>
                <a:cs typeface="Calibri" panose="020F0502020204030204" pitchFamily="34" charset="0"/>
              </a:rPr>
              <a:t>2</a:t>
            </a:r>
          </a:p>
        </p:txBody>
      </p:sp>
      <p:sp>
        <p:nvSpPr>
          <p:cNvPr id="21" name="22 CuadroTexto"/>
          <p:cNvSpPr txBox="1">
            <a:spLocks noChangeArrowheads="1"/>
          </p:cNvSpPr>
          <p:nvPr/>
        </p:nvSpPr>
        <p:spPr bwMode="auto">
          <a:xfrm>
            <a:off x="4012577" y="5841206"/>
            <a:ext cx="508000" cy="461963"/>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2">
            <a:schemeClr val="dk1">
              <a:shade val="50000"/>
            </a:schemeClr>
          </a:lnRef>
          <a:fillRef idx="1">
            <a:schemeClr val="dk1"/>
          </a:fillRef>
          <a:effectRef idx="0">
            <a:schemeClr val="dk1"/>
          </a:effectRef>
          <a:fontRef idx="minor">
            <a:schemeClr val="lt1"/>
          </a:fontRef>
        </p:style>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s-MX" dirty="0">
                <a:latin typeface="Calibri" panose="020F0502020204030204" pitchFamily="34" charset="0"/>
                <a:cs typeface="Calibri" panose="020F0502020204030204" pitchFamily="34" charset="0"/>
              </a:rPr>
              <a:t>3</a:t>
            </a:r>
          </a:p>
        </p:txBody>
      </p:sp>
      <p:cxnSp>
        <p:nvCxnSpPr>
          <p:cNvPr id="25" name="3 Conector recto de flecha"/>
          <p:cNvCxnSpPr>
            <a:cxnSpLocks noChangeShapeType="1"/>
            <a:stCxn id="20" idx="0"/>
          </p:cNvCxnSpPr>
          <p:nvPr/>
        </p:nvCxnSpPr>
        <p:spPr bwMode="auto">
          <a:xfrm flipV="1">
            <a:off x="1337306" y="4077074"/>
            <a:ext cx="849700" cy="1693794"/>
          </a:xfrm>
          <a:prstGeom prst="straightConnector1">
            <a:avLst/>
          </a:prstGeom>
          <a:noFill/>
          <a:ln w="57150" algn="ctr">
            <a:solidFill>
              <a:schemeClr val="bg2">
                <a:lumMod val="50000"/>
                <a:lumOff val="50000"/>
              </a:schemeClr>
            </a:solidFill>
            <a:round/>
            <a:headEnd/>
            <a:tailEnd type="arrow" w="med" len="med"/>
          </a:ln>
        </p:spPr>
      </p:cxnSp>
      <p:cxnSp>
        <p:nvCxnSpPr>
          <p:cNvPr id="28" name="3 Conector recto de flecha"/>
          <p:cNvCxnSpPr>
            <a:cxnSpLocks noChangeShapeType="1"/>
            <a:stCxn id="21" idx="0"/>
          </p:cNvCxnSpPr>
          <p:nvPr/>
        </p:nvCxnSpPr>
        <p:spPr bwMode="auto">
          <a:xfrm flipH="1" flipV="1">
            <a:off x="3718148" y="4653136"/>
            <a:ext cx="548429" cy="1188070"/>
          </a:xfrm>
          <a:prstGeom prst="straightConnector1">
            <a:avLst/>
          </a:prstGeom>
          <a:noFill/>
          <a:ln w="57150" algn="ctr">
            <a:solidFill>
              <a:schemeClr val="bg2">
                <a:lumMod val="50000"/>
                <a:lumOff val="50000"/>
              </a:schemeClr>
            </a:solidFill>
            <a:round/>
            <a:headEnd/>
            <a:tailEnd type="arrow" w="med" len="med"/>
          </a:ln>
        </p:spPr>
      </p:cxnSp>
      <p:grpSp>
        <p:nvGrpSpPr>
          <p:cNvPr id="33" name="Grupo 32"/>
          <p:cNvGrpSpPr/>
          <p:nvPr/>
        </p:nvGrpSpPr>
        <p:grpSpPr>
          <a:xfrm>
            <a:off x="10301068" y="188913"/>
            <a:ext cx="1656842" cy="1254293"/>
            <a:chOff x="4581586" y="5445224"/>
            <a:chExt cx="1656842" cy="1254293"/>
          </a:xfrm>
        </p:grpSpPr>
        <p:grpSp>
          <p:nvGrpSpPr>
            <p:cNvPr id="34" name="Grupo 33"/>
            <p:cNvGrpSpPr/>
            <p:nvPr/>
          </p:nvGrpSpPr>
          <p:grpSpPr>
            <a:xfrm>
              <a:off x="4581586" y="5445224"/>
              <a:ext cx="1584424" cy="844827"/>
              <a:chOff x="981596" y="908720"/>
              <a:chExt cx="3581400" cy="2212979"/>
            </a:xfrm>
          </p:grpSpPr>
          <p:sp>
            <p:nvSpPr>
              <p:cNvPr id="36" name="Rectángulo 35"/>
              <p:cNvSpPr/>
              <p:nvPr/>
            </p:nvSpPr>
            <p:spPr>
              <a:xfrm>
                <a:off x="981844" y="908720"/>
                <a:ext cx="3581152" cy="219266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37" name="Arco 36"/>
              <p:cNvSpPr/>
              <p:nvPr/>
            </p:nvSpPr>
            <p:spPr>
              <a:xfrm>
                <a:off x="981596" y="3075980"/>
                <a:ext cx="45719" cy="45719"/>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38" name="Forma libre 11"/>
              <p:cNvSpPr/>
              <p:nvPr/>
            </p:nvSpPr>
            <p:spPr>
              <a:xfrm>
                <a:off x="1342873" y="1305332"/>
                <a:ext cx="3220123" cy="1777905"/>
              </a:xfrm>
              <a:custGeom>
                <a:avLst/>
                <a:gdLst>
                  <a:gd name="connsiteX0" fmla="*/ 0 w 3608614"/>
                  <a:gd name="connsiteY0" fmla="*/ 2069841 h 2069841"/>
                  <a:gd name="connsiteX1" fmla="*/ 620485 w 3608614"/>
                  <a:gd name="connsiteY1" fmla="*/ 45098 h 2069841"/>
                  <a:gd name="connsiteX2" fmla="*/ 3608614 w 3608614"/>
                  <a:gd name="connsiteY2" fmla="*/ 861527 h 2069841"/>
                </a:gdLst>
                <a:ahLst/>
                <a:cxnLst>
                  <a:cxn ang="0">
                    <a:pos x="connsiteX0" y="connsiteY0"/>
                  </a:cxn>
                  <a:cxn ang="0">
                    <a:pos x="connsiteX1" y="connsiteY1"/>
                  </a:cxn>
                  <a:cxn ang="0">
                    <a:pos x="connsiteX2" y="connsiteY2"/>
                  </a:cxn>
                </a:cxnLst>
                <a:rect l="l" t="t" r="r" b="b"/>
                <a:pathLst>
                  <a:path w="3608614" h="2069841">
                    <a:moveTo>
                      <a:pt x="0" y="2069841"/>
                    </a:moveTo>
                    <a:cubicBezTo>
                      <a:pt x="9524" y="1158162"/>
                      <a:pt x="19049" y="246484"/>
                      <a:pt x="620485" y="45098"/>
                    </a:cubicBezTo>
                    <a:cubicBezTo>
                      <a:pt x="1221921" y="-156288"/>
                      <a:pt x="2415267" y="352619"/>
                      <a:pt x="3608614" y="861527"/>
                    </a:cubicBezTo>
                  </a:path>
                </a:pathLst>
              </a:custGeom>
              <a:noFill/>
              <a:ln w="571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sp>
          <p:nvSpPr>
            <p:cNvPr id="35" name="Rectángulo 34"/>
            <p:cNvSpPr/>
            <p:nvPr/>
          </p:nvSpPr>
          <p:spPr>
            <a:xfrm>
              <a:off x="4656831" y="6299407"/>
              <a:ext cx="1581597" cy="400110"/>
            </a:xfrm>
            <a:prstGeom prst="rect">
              <a:avLst/>
            </a:prstGeom>
          </p:spPr>
          <p:txBody>
            <a:bodyPr wrap="square">
              <a:spAutoFit/>
            </a:bodyPr>
            <a:lstStyle/>
            <a:p>
              <a:r>
                <a:rPr lang="es-MX" sz="2000" b="1" dirty="0">
                  <a:latin typeface="Tahoma" panose="020B0604030504040204" pitchFamily="34" charset="0"/>
                  <a:ea typeface="Tahoma" panose="020B0604030504040204" pitchFamily="34" charset="0"/>
                  <a:cs typeface="Tahoma" panose="020B0604030504040204" pitchFamily="34" charset="0"/>
                </a:rPr>
                <a:t>I M E S A</a:t>
              </a:r>
              <a:endParaRPr lang="es-ES" sz="2000" b="1" dirty="0">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155525089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p:cNvSpPr txBox="1">
            <a:spLocks noChangeArrowheads="1"/>
          </p:cNvSpPr>
          <p:nvPr/>
        </p:nvSpPr>
        <p:spPr>
          <a:xfrm>
            <a:off x="599961" y="1055618"/>
            <a:ext cx="11198453" cy="3598068"/>
          </a:xfrm>
          <a:prstGeom prst="rect">
            <a:avLst/>
          </a:prstGeom>
          <a:noFill/>
          <a:extLst>
            <a:ext uri="{909E8E84-426E-40DD-AFC4-6F175D3DCCD1}">
              <a14:hiddenFill xmlns:a14="http://schemas.microsoft.com/office/drawing/2010/main">
                <a:solidFill>
                  <a:srgbClr val="FFFFFF"/>
                </a:solidFill>
              </a14:hiddenFill>
            </a:ext>
          </a:extLst>
        </p:spPr>
        <p:txBody>
          <a:bodyPr vert="horz" lIns="91440" tIns="45720" rIns="91440" bIns="45720" rtlCol="0">
            <a:norm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algn="r">
              <a:buFont typeface="Wingdings" panose="05000000000000000000" pitchFamily="2" charset="2"/>
              <a:buNone/>
            </a:pPr>
            <a:r>
              <a:rPr lang="es-MX" altLang="es-MX" sz="2000" dirty="0">
                <a:latin typeface="Calibri" panose="020F0502020204030204" pitchFamily="34" charset="0"/>
                <a:cs typeface="Calibri" panose="020F0502020204030204" pitchFamily="34" charset="0"/>
              </a:rPr>
              <a:t>Los transformadores en conexión Scott son aquellos cuya función es la de</a:t>
            </a:r>
          </a:p>
          <a:p>
            <a:pPr algn="r">
              <a:buFont typeface="Wingdings" panose="05000000000000000000" pitchFamily="2" charset="2"/>
              <a:buNone/>
            </a:pPr>
            <a:r>
              <a:rPr lang="es-MX" altLang="es-MX" sz="2000" dirty="0">
                <a:latin typeface="Calibri" panose="020F0502020204030204" pitchFamily="34" charset="0"/>
                <a:cs typeface="Calibri" panose="020F0502020204030204" pitchFamily="34" charset="0"/>
              </a:rPr>
              <a:t>transformar de un sistema trifásico a un sistema bifásico.</a:t>
            </a:r>
          </a:p>
          <a:p>
            <a:pPr algn="just">
              <a:buFont typeface="Wingdings" panose="05000000000000000000" pitchFamily="2" charset="2"/>
              <a:buNone/>
            </a:pPr>
            <a:r>
              <a:rPr lang="es-MX" altLang="es-MX" sz="2000" dirty="0">
                <a:latin typeface="Calibri" panose="020F0502020204030204" pitchFamily="34" charset="0"/>
                <a:cs typeface="Calibri" panose="020F0502020204030204" pitchFamily="34" charset="0"/>
              </a:rPr>
              <a:t>Consiste en dos transformadores monofásicos con idéntica potencia nominal. Uno tiene derivación en su bobinado primario al 86.6% de voltaje a plena carga. Están conectados tal como se ilustra en la figura. La derivación del transformador T</a:t>
            </a:r>
            <a:r>
              <a:rPr lang="es-MX" altLang="es-MX" sz="2000" baseline="-25000" dirty="0">
                <a:latin typeface="Calibri" panose="020F0502020204030204" pitchFamily="34" charset="0"/>
                <a:cs typeface="Calibri" panose="020F0502020204030204" pitchFamily="34" charset="0"/>
              </a:rPr>
              <a:t>2</a:t>
            </a:r>
            <a:r>
              <a:rPr lang="es-MX" altLang="es-MX" sz="2000" dirty="0">
                <a:latin typeface="Calibri" panose="020F0502020204030204" pitchFamily="34" charset="0"/>
                <a:cs typeface="Calibri" panose="020F0502020204030204" pitchFamily="34" charset="0"/>
              </a:rPr>
              <a:t> al 86.6%, está conectada a la derivación central del transformador T</a:t>
            </a:r>
            <a:r>
              <a:rPr lang="es-MX" altLang="es-MX" sz="2000" baseline="-25000" dirty="0">
                <a:latin typeface="Calibri" panose="020F0502020204030204" pitchFamily="34" charset="0"/>
                <a:cs typeface="Calibri" panose="020F0502020204030204" pitchFamily="34" charset="0"/>
              </a:rPr>
              <a:t>1</a:t>
            </a:r>
            <a:r>
              <a:rPr lang="es-MX" altLang="es-MX" sz="2000" dirty="0">
                <a:latin typeface="Calibri" panose="020F0502020204030204" pitchFamily="34" charset="0"/>
                <a:cs typeface="Calibri" panose="020F0502020204030204" pitchFamily="34" charset="0"/>
              </a:rPr>
              <a:t>. El primario trifásico con </a:t>
            </a:r>
            <a:r>
              <a:rPr lang="es-MX" altLang="es-MX" sz="2000" dirty="0" err="1">
                <a:latin typeface="Calibri" panose="020F0502020204030204" pitchFamily="34" charset="0"/>
                <a:cs typeface="Calibri" panose="020F0502020204030204" pitchFamily="34" charset="0"/>
              </a:rPr>
              <a:t>defasamiento</a:t>
            </a:r>
            <a:r>
              <a:rPr lang="es-MX" altLang="es-MX" sz="2000" dirty="0">
                <a:latin typeface="Calibri" panose="020F0502020204030204" pitchFamily="34" charset="0"/>
                <a:cs typeface="Calibri" panose="020F0502020204030204" pitchFamily="34" charset="0"/>
              </a:rPr>
              <a:t> de 120° transforma a una salida bifásica con </a:t>
            </a:r>
            <a:r>
              <a:rPr lang="es-MX" altLang="es-MX" sz="2000" dirty="0" err="1">
                <a:latin typeface="Calibri" panose="020F0502020204030204" pitchFamily="34" charset="0"/>
                <a:cs typeface="Calibri" panose="020F0502020204030204" pitchFamily="34" charset="0"/>
              </a:rPr>
              <a:t>defasamiento</a:t>
            </a:r>
            <a:r>
              <a:rPr lang="es-MX" altLang="es-MX" sz="2000" dirty="0">
                <a:latin typeface="Calibri" panose="020F0502020204030204" pitchFamily="34" charset="0"/>
                <a:cs typeface="Calibri" panose="020F0502020204030204" pitchFamily="34" charset="0"/>
              </a:rPr>
              <a:t> de 90°.</a:t>
            </a:r>
          </a:p>
          <a:p>
            <a:pPr>
              <a:buFont typeface="Wingdings" panose="05000000000000000000" pitchFamily="2" charset="2"/>
              <a:buNone/>
            </a:pPr>
            <a:r>
              <a:rPr lang="es-MX" altLang="es-MX" sz="2000" dirty="0">
                <a:latin typeface="Calibri" panose="020F0502020204030204" pitchFamily="34" charset="0"/>
                <a:cs typeface="Calibri" panose="020F0502020204030204" pitchFamily="34" charset="0"/>
              </a:rPr>
              <a:t>Su aplicación es básicamente en hornos de alimentación bifásica.</a:t>
            </a:r>
          </a:p>
          <a:p>
            <a:pPr>
              <a:buFont typeface="Wingdings" panose="05000000000000000000" pitchFamily="2" charset="2"/>
              <a:buNone/>
            </a:pPr>
            <a:endParaRPr lang="es-MX" altLang="es-MX" sz="2000" dirty="0">
              <a:latin typeface="Calibri" panose="020F0502020204030204" pitchFamily="34" charset="0"/>
              <a:cs typeface="Calibri" panose="020F0502020204030204" pitchFamily="34" charset="0"/>
            </a:endParaRPr>
          </a:p>
          <a:p>
            <a:pPr>
              <a:buFont typeface="Wingdings" panose="05000000000000000000" pitchFamily="2" charset="2"/>
              <a:buNone/>
            </a:pPr>
            <a:endParaRPr lang="es-MX" altLang="es-MX" sz="3200" dirty="0"/>
          </a:p>
          <a:p>
            <a:pPr>
              <a:buFont typeface="Wingdings" panose="05000000000000000000" pitchFamily="2" charset="2"/>
              <a:buNone/>
            </a:pPr>
            <a:endParaRPr lang="es-ES" altLang="es-MX" sz="3600" dirty="0"/>
          </a:p>
        </p:txBody>
      </p:sp>
      <p:sp>
        <p:nvSpPr>
          <p:cNvPr id="12" name="1 CuadroTexto"/>
          <p:cNvSpPr txBox="1">
            <a:spLocks noChangeArrowheads="1"/>
          </p:cNvSpPr>
          <p:nvPr/>
        </p:nvSpPr>
        <p:spPr bwMode="auto">
          <a:xfrm>
            <a:off x="7164119" y="225356"/>
            <a:ext cx="465613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s-MX" b="1" dirty="0">
                <a:latin typeface="Calibri" panose="020F0502020204030204" pitchFamily="34" charset="0"/>
                <a:cs typeface="Calibri" panose="020F0502020204030204" pitchFamily="34" charset="0"/>
              </a:rPr>
              <a:t>TRANSFORMADORES    TIPO SCOTT</a:t>
            </a:r>
          </a:p>
          <a:p>
            <a:pPr eaLnBrk="1" hangingPunct="1"/>
            <a:endParaRPr lang="en-US" altLang="es-MX" dirty="0"/>
          </a:p>
        </p:txBody>
      </p:sp>
      <p:pic>
        <p:nvPicPr>
          <p:cNvPr id="13" name="Picture 9"/>
          <p:cNvPicPr>
            <a:picLocks noChangeAspect="1" noChangeArrowheads="1"/>
          </p:cNvPicPr>
          <p:nvPr/>
        </p:nvPicPr>
        <p:blipFill>
          <a:blip r:embed="rId2">
            <a:extLst>
              <a:ext uri="{28A0092B-C50C-407E-A947-70E740481C1C}">
                <a14:useLocalDpi xmlns:a14="http://schemas.microsoft.com/office/drawing/2010/main" val="0"/>
              </a:ext>
            </a:extLst>
          </a:blip>
          <a:srcRect l="8102" t="42191" r="52679" b="21568"/>
          <a:stretch>
            <a:fillRect/>
          </a:stretch>
        </p:blipFill>
        <p:spPr bwMode="auto">
          <a:xfrm>
            <a:off x="5306744" y="3979862"/>
            <a:ext cx="3714750" cy="265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5 CuadroTexto"/>
          <p:cNvSpPr txBox="1">
            <a:spLocks noChangeArrowheads="1"/>
          </p:cNvSpPr>
          <p:nvPr/>
        </p:nvSpPr>
        <p:spPr bwMode="auto">
          <a:xfrm>
            <a:off x="3214092" y="4899748"/>
            <a:ext cx="14414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s-MX" sz="1600" dirty="0" err="1">
                <a:latin typeface="Calibri" panose="020F0502020204030204" pitchFamily="34" charset="0"/>
                <a:cs typeface="Calibri" panose="020F0502020204030204" pitchFamily="34" charset="0"/>
              </a:rPr>
              <a:t>Alimentación</a:t>
            </a:r>
            <a:endParaRPr lang="en-US" altLang="es-MX" sz="1600" dirty="0">
              <a:latin typeface="Calibri" panose="020F0502020204030204" pitchFamily="34" charset="0"/>
              <a:cs typeface="Calibri" panose="020F0502020204030204" pitchFamily="34" charset="0"/>
            </a:endParaRPr>
          </a:p>
          <a:p>
            <a:pPr eaLnBrk="1" hangingPunct="1"/>
            <a:r>
              <a:rPr lang="en-US" altLang="es-MX" sz="1600" dirty="0" err="1">
                <a:latin typeface="Calibri" panose="020F0502020204030204" pitchFamily="34" charset="0"/>
                <a:cs typeface="Calibri" panose="020F0502020204030204" pitchFamily="34" charset="0"/>
              </a:rPr>
              <a:t>trifásica</a:t>
            </a:r>
            <a:endParaRPr lang="en-US" altLang="es-MX" sz="1600" dirty="0">
              <a:latin typeface="Calibri" panose="020F0502020204030204" pitchFamily="34" charset="0"/>
              <a:cs typeface="Calibri" panose="020F0502020204030204" pitchFamily="34" charset="0"/>
            </a:endParaRPr>
          </a:p>
        </p:txBody>
      </p:sp>
      <p:sp>
        <p:nvSpPr>
          <p:cNvPr id="15" name="15 CuadroTexto"/>
          <p:cNvSpPr txBox="1">
            <a:spLocks noChangeArrowheads="1"/>
          </p:cNvSpPr>
          <p:nvPr/>
        </p:nvSpPr>
        <p:spPr bwMode="auto">
          <a:xfrm>
            <a:off x="10126860" y="4899748"/>
            <a:ext cx="14414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s-MX" sz="1600" dirty="0" err="1">
                <a:latin typeface="Calibri" panose="020F0502020204030204" pitchFamily="34" charset="0"/>
                <a:cs typeface="Calibri" panose="020F0502020204030204" pitchFamily="34" charset="0"/>
              </a:rPr>
              <a:t>salida</a:t>
            </a:r>
            <a:endParaRPr lang="en-US" altLang="es-MX" sz="1600" dirty="0">
              <a:latin typeface="Calibri" panose="020F0502020204030204" pitchFamily="34" charset="0"/>
              <a:cs typeface="Calibri" panose="020F0502020204030204" pitchFamily="34" charset="0"/>
            </a:endParaRPr>
          </a:p>
          <a:p>
            <a:pPr eaLnBrk="1" hangingPunct="1"/>
            <a:r>
              <a:rPr lang="en-US" altLang="es-MX" sz="1600" dirty="0" err="1">
                <a:latin typeface="Calibri" panose="020F0502020204030204" pitchFamily="34" charset="0"/>
                <a:cs typeface="Calibri" panose="020F0502020204030204" pitchFamily="34" charset="0"/>
              </a:rPr>
              <a:t>bifásica</a:t>
            </a:r>
            <a:endParaRPr lang="en-US" altLang="es-MX" sz="1600" dirty="0">
              <a:latin typeface="Calibri" panose="020F0502020204030204" pitchFamily="34" charset="0"/>
              <a:cs typeface="Calibri" panose="020F0502020204030204" pitchFamily="34" charset="0"/>
            </a:endParaRPr>
          </a:p>
        </p:txBody>
      </p:sp>
      <p:grpSp>
        <p:nvGrpSpPr>
          <p:cNvPr id="16" name="Grupo 15"/>
          <p:cNvGrpSpPr/>
          <p:nvPr/>
        </p:nvGrpSpPr>
        <p:grpSpPr>
          <a:xfrm>
            <a:off x="333772" y="202435"/>
            <a:ext cx="1656842" cy="1254293"/>
            <a:chOff x="4581586" y="5445224"/>
            <a:chExt cx="1656842" cy="1254293"/>
          </a:xfrm>
        </p:grpSpPr>
        <p:grpSp>
          <p:nvGrpSpPr>
            <p:cNvPr id="17" name="Grupo 16"/>
            <p:cNvGrpSpPr/>
            <p:nvPr/>
          </p:nvGrpSpPr>
          <p:grpSpPr>
            <a:xfrm>
              <a:off x="4581586" y="5445224"/>
              <a:ext cx="1584424" cy="844827"/>
              <a:chOff x="981596" y="908720"/>
              <a:chExt cx="3581400" cy="2212979"/>
            </a:xfrm>
          </p:grpSpPr>
          <p:sp>
            <p:nvSpPr>
              <p:cNvPr id="19" name="Rectángulo 18"/>
              <p:cNvSpPr/>
              <p:nvPr/>
            </p:nvSpPr>
            <p:spPr>
              <a:xfrm>
                <a:off x="981844" y="908720"/>
                <a:ext cx="3581152" cy="219266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0" name="Arco 19"/>
              <p:cNvSpPr/>
              <p:nvPr/>
            </p:nvSpPr>
            <p:spPr>
              <a:xfrm>
                <a:off x="981596" y="3075980"/>
                <a:ext cx="45719" cy="45719"/>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21" name="Forma libre 11"/>
              <p:cNvSpPr/>
              <p:nvPr/>
            </p:nvSpPr>
            <p:spPr>
              <a:xfrm>
                <a:off x="1342873" y="1305332"/>
                <a:ext cx="3220123" cy="1777905"/>
              </a:xfrm>
              <a:custGeom>
                <a:avLst/>
                <a:gdLst>
                  <a:gd name="connsiteX0" fmla="*/ 0 w 3608614"/>
                  <a:gd name="connsiteY0" fmla="*/ 2069841 h 2069841"/>
                  <a:gd name="connsiteX1" fmla="*/ 620485 w 3608614"/>
                  <a:gd name="connsiteY1" fmla="*/ 45098 h 2069841"/>
                  <a:gd name="connsiteX2" fmla="*/ 3608614 w 3608614"/>
                  <a:gd name="connsiteY2" fmla="*/ 861527 h 2069841"/>
                </a:gdLst>
                <a:ahLst/>
                <a:cxnLst>
                  <a:cxn ang="0">
                    <a:pos x="connsiteX0" y="connsiteY0"/>
                  </a:cxn>
                  <a:cxn ang="0">
                    <a:pos x="connsiteX1" y="connsiteY1"/>
                  </a:cxn>
                  <a:cxn ang="0">
                    <a:pos x="connsiteX2" y="connsiteY2"/>
                  </a:cxn>
                </a:cxnLst>
                <a:rect l="l" t="t" r="r" b="b"/>
                <a:pathLst>
                  <a:path w="3608614" h="2069841">
                    <a:moveTo>
                      <a:pt x="0" y="2069841"/>
                    </a:moveTo>
                    <a:cubicBezTo>
                      <a:pt x="9524" y="1158162"/>
                      <a:pt x="19049" y="246484"/>
                      <a:pt x="620485" y="45098"/>
                    </a:cubicBezTo>
                    <a:cubicBezTo>
                      <a:pt x="1221921" y="-156288"/>
                      <a:pt x="2415267" y="352619"/>
                      <a:pt x="3608614" y="861527"/>
                    </a:cubicBezTo>
                  </a:path>
                </a:pathLst>
              </a:custGeom>
              <a:noFill/>
              <a:ln w="571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sp>
          <p:nvSpPr>
            <p:cNvPr id="18" name="Rectángulo 17"/>
            <p:cNvSpPr/>
            <p:nvPr/>
          </p:nvSpPr>
          <p:spPr>
            <a:xfrm>
              <a:off x="4656831" y="6299407"/>
              <a:ext cx="1581597" cy="400110"/>
            </a:xfrm>
            <a:prstGeom prst="rect">
              <a:avLst/>
            </a:prstGeom>
          </p:spPr>
          <p:txBody>
            <a:bodyPr wrap="square">
              <a:spAutoFit/>
            </a:bodyPr>
            <a:lstStyle/>
            <a:p>
              <a:r>
                <a:rPr lang="es-MX" sz="2000" b="1" dirty="0">
                  <a:latin typeface="Tahoma" panose="020B0604030504040204" pitchFamily="34" charset="0"/>
                  <a:ea typeface="Tahoma" panose="020B0604030504040204" pitchFamily="34" charset="0"/>
                  <a:cs typeface="Tahoma" panose="020B0604030504040204" pitchFamily="34" charset="0"/>
                </a:rPr>
                <a:t>I M E S A</a:t>
              </a:r>
              <a:endParaRPr lang="es-ES" sz="2000" b="1" dirty="0">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1317851053"/>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2601644" y="2038246"/>
            <a:ext cx="8245475" cy="4114800"/>
          </a:xfrm>
          <a:prstGeom prst="rect">
            <a:avLst/>
          </a:prstGeom>
          <a:noFill/>
          <a:extLst>
            <a:ext uri="{909E8E84-426E-40DD-AFC4-6F175D3DCCD1}">
              <a14:hiddenFill xmlns:a14="http://schemas.microsoft.com/office/drawing/2010/main">
                <a:solidFill>
                  <a:srgbClr val="FFFFFF"/>
                </a:solidFill>
              </a14:hiddenFill>
            </a:ext>
          </a:extLst>
        </p:spPr>
        <p:txBody>
          <a:bodyPr vert="horz" lIns="91440" tIns="45720" rIns="91440" bIns="45720" rtlCol="0">
            <a:norm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a:buFont typeface="Wingdings" panose="05000000000000000000" pitchFamily="2" charset="2"/>
              <a:buNone/>
            </a:pPr>
            <a:r>
              <a:rPr lang="es-MX" altLang="es-MX" dirty="0">
                <a:latin typeface="Calibri" panose="020F0502020204030204" pitchFamily="34" charset="0"/>
                <a:cs typeface="Calibri" panose="020F0502020204030204" pitchFamily="34" charset="0"/>
              </a:rPr>
              <a:t>Nuestra Experiencia: </a:t>
            </a:r>
          </a:p>
          <a:p>
            <a:r>
              <a:rPr lang="es-MX" altLang="es-MX" dirty="0">
                <a:latin typeface="Calibri" panose="020F0502020204030204" pitchFamily="34" charset="0"/>
                <a:cs typeface="Calibri" panose="020F0502020204030204" pitchFamily="34" charset="0"/>
              </a:rPr>
              <a:t>2 (dos) Transformadores en conexión Scott de</a:t>
            </a:r>
          </a:p>
          <a:p>
            <a:pPr>
              <a:buFont typeface="Wingdings" panose="05000000000000000000" pitchFamily="2" charset="2"/>
              <a:buNone/>
            </a:pPr>
            <a:r>
              <a:rPr lang="es-MX" altLang="es-MX" dirty="0">
                <a:latin typeface="Calibri" panose="020F0502020204030204" pitchFamily="34" charset="0"/>
                <a:cs typeface="Calibri" panose="020F0502020204030204" pitchFamily="34" charset="0"/>
              </a:rPr>
              <a:t>3500kVA tipo ONAN primario 3 fases de 23kV,</a:t>
            </a:r>
          </a:p>
          <a:p>
            <a:pPr>
              <a:buFont typeface="Wingdings" panose="05000000000000000000" pitchFamily="2" charset="2"/>
              <a:buNone/>
            </a:pPr>
            <a:r>
              <a:rPr lang="es-MX" altLang="es-MX" dirty="0">
                <a:latin typeface="Calibri" panose="020F0502020204030204" pitchFamily="34" charset="0"/>
                <a:cs typeface="Calibri" panose="020F0502020204030204" pitchFamily="34" charset="0"/>
              </a:rPr>
              <a:t>secundario 2 fases 660V, elevación de 65°C, con pantalla</a:t>
            </a:r>
          </a:p>
          <a:p>
            <a:pPr>
              <a:buFont typeface="Wingdings" panose="05000000000000000000" pitchFamily="2" charset="2"/>
              <a:buNone/>
            </a:pPr>
            <a:r>
              <a:rPr lang="es-MX" altLang="es-MX" dirty="0">
                <a:latin typeface="Calibri" panose="020F0502020204030204" pitchFamily="34" charset="0"/>
                <a:cs typeface="Calibri" panose="020F0502020204030204" pitchFamily="34" charset="0"/>
              </a:rPr>
              <a:t>electrostática entre primario y secundario.</a:t>
            </a:r>
          </a:p>
          <a:p>
            <a:pPr>
              <a:buFont typeface="Wingdings" panose="05000000000000000000" pitchFamily="2" charset="2"/>
              <a:buNone/>
            </a:pPr>
            <a:r>
              <a:rPr lang="es-MX" altLang="es-MX" sz="1800" b="1" dirty="0">
                <a:latin typeface="Calibri" panose="020F0502020204030204" pitchFamily="34" charset="0"/>
                <a:cs typeface="Calibri" panose="020F0502020204030204" pitchFamily="34" charset="0"/>
              </a:rPr>
              <a:t>INSTALADOS EN PLANTA FUSIÓN Y MOLDEO EN MET-MEX PEÑOLES EN TORREÓN, COAH.</a:t>
            </a:r>
          </a:p>
          <a:p>
            <a:pPr>
              <a:buFont typeface="Wingdings" panose="05000000000000000000" pitchFamily="2" charset="2"/>
              <a:buNone/>
            </a:pPr>
            <a:r>
              <a:rPr lang="es-MX" altLang="es-MX" sz="1800" b="1" dirty="0">
                <a:latin typeface="Calibri" panose="020F0502020204030204" pitchFamily="34" charset="0"/>
                <a:cs typeface="Calibri" panose="020F0502020204030204" pitchFamily="34" charset="0"/>
              </a:rPr>
              <a:t>PARA ALIMENTAR LOS HORNOS DE INDUCCIÓN. </a:t>
            </a:r>
          </a:p>
          <a:p>
            <a:endParaRPr lang="es-MX" altLang="es-MX" dirty="0">
              <a:latin typeface="Tahoma" panose="020B0604030504040204" pitchFamily="34" charset="0"/>
            </a:endParaRPr>
          </a:p>
          <a:p>
            <a:pPr>
              <a:buFont typeface="Wingdings" panose="05000000000000000000" pitchFamily="2" charset="2"/>
              <a:buNone/>
            </a:pPr>
            <a:endParaRPr lang="es-MX" altLang="es-MX" dirty="0">
              <a:latin typeface="Tahoma" panose="020B0604030504040204" pitchFamily="34" charset="0"/>
            </a:endParaRPr>
          </a:p>
        </p:txBody>
      </p:sp>
      <p:sp>
        <p:nvSpPr>
          <p:cNvPr id="9" name="6 CuadroTexto"/>
          <p:cNvSpPr txBox="1">
            <a:spLocks noChangeArrowheads="1"/>
          </p:cNvSpPr>
          <p:nvPr/>
        </p:nvSpPr>
        <p:spPr bwMode="auto">
          <a:xfrm>
            <a:off x="1917948" y="556075"/>
            <a:ext cx="4533613"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s-MX" sz="2600" b="1" dirty="0">
                <a:latin typeface="Calibri" panose="020F0502020204030204" pitchFamily="34" charset="0"/>
                <a:cs typeface="Calibri" panose="020F0502020204030204" pitchFamily="34" charset="0"/>
              </a:rPr>
              <a:t>…Transformadores  TIPO SCOTT</a:t>
            </a:r>
          </a:p>
          <a:p>
            <a:pPr eaLnBrk="1" hangingPunct="1"/>
            <a:endParaRPr lang="en-US" altLang="es-MX" sz="2600" dirty="0"/>
          </a:p>
        </p:txBody>
      </p:sp>
      <p:grpSp>
        <p:nvGrpSpPr>
          <p:cNvPr id="10" name="Grupo 9"/>
          <p:cNvGrpSpPr/>
          <p:nvPr/>
        </p:nvGrpSpPr>
        <p:grpSpPr>
          <a:xfrm>
            <a:off x="10054852" y="404664"/>
            <a:ext cx="1656842" cy="1254293"/>
            <a:chOff x="4581586" y="5445224"/>
            <a:chExt cx="1656842" cy="1254293"/>
          </a:xfrm>
        </p:grpSpPr>
        <p:grpSp>
          <p:nvGrpSpPr>
            <p:cNvPr id="13" name="Grupo 12"/>
            <p:cNvGrpSpPr/>
            <p:nvPr/>
          </p:nvGrpSpPr>
          <p:grpSpPr>
            <a:xfrm>
              <a:off x="4581586" y="5445224"/>
              <a:ext cx="1584424" cy="844827"/>
              <a:chOff x="981596" y="908720"/>
              <a:chExt cx="3581400" cy="2212979"/>
            </a:xfrm>
          </p:grpSpPr>
          <p:sp>
            <p:nvSpPr>
              <p:cNvPr id="15" name="Rectángulo 14"/>
              <p:cNvSpPr/>
              <p:nvPr/>
            </p:nvSpPr>
            <p:spPr>
              <a:xfrm>
                <a:off x="981844" y="908720"/>
                <a:ext cx="3581152" cy="219266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6" name="Arco 15"/>
              <p:cNvSpPr/>
              <p:nvPr/>
            </p:nvSpPr>
            <p:spPr>
              <a:xfrm>
                <a:off x="981596" y="3075980"/>
                <a:ext cx="45719" cy="45719"/>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17" name="Forma libre 11"/>
              <p:cNvSpPr/>
              <p:nvPr/>
            </p:nvSpPr>
            <p:spPr>
              <a:xfrm>
                <a:off x="1342873" y="1305332"/>
                <a:ext cx="3220123" cy="1777905"/>
              </a:xfrm>
              <a:custGeom>
                <a:avLst/>
                <a:gdLst>
                  <a:gd name="connsiteX0" fmla="*/ 0 w 3608614"/>
                  <a:gd name="connsiteY0" fmla="*/ 2069841 h 2069841"/>
                  <a:gd name="connsiteX1" fmla="*/ 620485 w 3608614"/>
                  <a:gd name="connsiteY1" fmla="*/ 45098 h 2069841"/>
                  <a:gd name="connsiteX2" fmla="*/ 3608614 w 3608614"/>
                  <a:gd name="connsiteY2" fmla="*/ 861527 h 2069841"/>
                </a:gdLst>
                <a:ahLst/>
                <a:cxnLst>
                  <a:cxn ang="0">
                    <a:pos x="connsiteX0" y="connsiteY0"/>
                  </a:cxn>
                  <a:cxn ang="0">
                    <a:pos x="connsiteX1" y="connsiteY1"/>
                  </a:cxn>
                  <a:cxn ang="0">
                    <a:pos x="connsiteX2" y="connsiteY2"/>
                  </a:cxn>
                </a:cxnLst>
                <a:rect l="l" t="t" r="r" b="b"/>
                <a:pathLst>
                  <a:path w="3608614" h="2069841">
                    <a:moveTo>
                      <a:pt x="0" y="2069841"/>
                    </a:moveTo>
                    <a:cubicBezTo>
                      <a:pt x="9524" y="1158162"/>
                      <a:pt x="19049" y="246484"/>
                      <a:pt x="620485" y="45098"/>
                    </a:cubicBezTo>
                    <a:cubicBezTo>
                      <a:pt x="1221921" y="-156288"/>
                      <a:pt x="2415267" y="352619"/>
                      <a:pt x="3608614" y="861527"/>
                    </a:cubicBezTo>
                  </a:path>
                </a:pathLst>
              </a:custGeom>
              <a:noFill/>
              <a:ln w="571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sp>
          <p:nvSpPr>
            <p:cNvPr id="14" name="Rectángulo 13"/>
            <p:cNvSpPr/>
            <p:nvPr/>
          </p:nvSpPr>
          <p:spPr>
            <a:xfrm>
              <a:off x="4656831" y="6299407"/>
              <a:ext cx="1581597" cy="400110"/>
            </a:xfrm>
            <a:prstGeom prst="rect">
              <a:avLst/>
            </a:prstGeom>
          </p:spPr>
          <p:txBody>
            <a:bodyPr wrap="square">
              <a:spAutoFit/>
            </a:bodyPr>
            <a:lstStyle/>
            <a:p>
              <a:r>
                <a:rPr lang="es-MX" sz="2000" b="1" dirty="0">
                  <a:latin typeface="Tahoma" panose="020B0604030504040204" pitchFamily="34" charset="0"/>
                  <a:ea typeface="Tahoma" panose="020B0604030504040204" pitchFamily="34" charset="0"/>
                  <a:cs typeface="Tahoma" panose="020B0604030504040204" pitchFamily="34" charset="0"/>
                </a:rPr>
                <a:t>I M E S A</a:t>
              </a:r>
              <a:endParaRPr lang="es-ES" sz="2000" b="1" dirty="0">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26257223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Digital Blue Tunnel 16x9">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Digital Blue Tunnel">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nSpc>
            <a:spcPct val="90000"/>
          </a:lnSpc>
          <a:defRPr/>
        </a:defPPr>
      </a:lstStyle>
    </a:txDef>
  </a:objectDefaults>
  <a:extraClrSchemeLst/>
</a:theme>
</file>

<file path=ppt/theme/theme2.xml><?xml version="1.0" encoding="utf-8"?>
<a:theme xmlns:a="http://schemas.openxmlformats.org/drawingml/2006/main" name="Office Theme">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Digital Blue Tunnel">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Digital Blue Tunnel">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2E257D54-B65D-4775-8A47-BF76CA13EEE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Presentación de túnel azul digital (panorámica)</Template>
  <TotalTime>0</TotalTime>
  <Words>627</Words>
  <Application>Microsoft Office PowerPoint</Application>
  <PresentationFormat>Personalizado</PresentationFormat>
  <Paragraphs>112</Paragraphs>
  <Slides>10</Slides>
  <Notes>0</Notes>
  <HiddenSlides>0</HiddenSlides>
  <MMClips>1</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10</vt:i4>
      </vt:variant>
    </vt:vector>
  </HeadingPairs>
  <TitlesOfParts>
    <vt:vector size="18" baseType="lpstr">
      <vt:lpstr>Arial</vt:lpstr>
      <vt:lpstr>Bookman Old Style</vt:lpstr>
      <vt:lpstr>Calibri</vt:lpstr>
      <vt:lpstr>Corbel</vt:lpstr>
      <vt:lpstr>Tahoma</vt:lpstr>
      <vt:lpstr>Times New Roman</vt:lpstr>
      <vt:lpstr>Wingdings</vt:lpstr>
      <vt:lpstr>Digital Blue Tunnel 16x9</vt:lpstr>
      <vt:lpstr>Presentación de PowerPoint</vt:lpstr>
      <vt:lpstr>Presentación de PowerPoint</vt:lpstr>
      <vt:lpstr>Presentación de PowerPoint</vt:lpstr>
      <vt:lpstr>Presentación de PowerPoint</vt:lpstr>
      <vt:lpstr>… TR 400kVA zig-zag de puesta a tierra</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2016-06-13T19:00:03Z</dcterms:created>
  <dcterms:modified xsi:type="dcterms:W3CDTF">2017-07-11T23:32:00Z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TC028952619991</vt:lpwstr>
  </property>
</Properties>
</file>