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2"/>
  </p:sldMasterIdLst>
  <p:notesMasterIdLst>
    <p:notesMasterId r:id="rId15"/>
  </p:notesMasterIdLst>
  <p:handoutMasterIdLst>
    <p:handoutMasterId r:id="rId16"/>
  </p:handoutMasterIdLst>
  <p:sldIdLst>
    <p:sldId id="313" r:id="rId3"/>
    <p:sldId id="327" r:id="rId4"/>
    <p:sldId id="321" r:id="rId5"/>
    <p:sldId id="322" r:id="rId6"/>
    <p:sldId id="330" r:id="rId7"/>
    <p:sldId id="324" r:id="rId8"/>
    <p:sldId id="335" r:id="rId9"/>
    <p:sldId id="333" r:id="rId10"/>
    <p:sldId id="332" r:id="rId11"/>
    <p:sldId id="277" r:id="rId12"/>
    <p:sldId id="315" r:id="rId13"/>
    <p:sldId id="336" r:id="rId14"/>
  </p:sldIdLst>
  <p:sldSz cx="12188825" cy="6858000"/>
  <p:notesSz cx="6858000" cy="9144000"/>
  <p:custDataLst>
    <p:tags r:id="rId17"/>
  </p:custDataLst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4030">
          <p15:clr>
            <a:srgbClr val="A4A3A4"/>
          </p15:clr>
        </p15:guide>
        <p15:guide id="3" orient="horz" pos="1200">
          <p15:clr>
            <a:srgbClr val="A4A3A4"/>
          </p15:clr>
        </p15:guide>
        <p15:guide id="4" orient="horz" pos="1008">
          <p15:clr>
            <a:srgbClr val="A4A3A4"/>
          </p15:clr>
        </p15:guide>
        <p15:guide id="5" orient="horz" pos="3792">
          <p15:clr>
            <a:srgbClr val="A4A3A4"/>
          </p15:clr>
        </p15:guide>
        <p15:guide id="6" orient="horz">
          <p15:clr>
            <a:srgbClr val="A4A3A4"/>
          </p15:clr>
        </p15:guide>
        <p15:guide id="7" orient="horz" pos="3360">
          <p15:clr>
            <a:srgbClr val="A4A3A4"/>
          </p15:clr>
        </p15:guide>
        <p15:guide id="8" orient="horz" pos="3312">
          <p15:clr>
            <a:srgbClr val="A4A3A4"/>
          </p15:clr>
        </p15:guide>
        <p15:guide id="9" orient="horz" pos="240">
          <p15:clr>
            <a:srgbClr val="A4A3A4"/>
          </p15:clr>
        </p15:guide>
        <p15:guide id="10" orient="horz" pos="432">
          <p15:clr>
            <a:srgbClr val="A4A3A4"/>
          </p15:clr>
        </p15:guide>
        <p15:guide id="11" orient="horz" pos="2784">
          <p15:clr>
            <a:srgbClr val="A4A3A4"/>
          </p15:clr>
        </p15:guide>
        <p15:guide id="12" pos="3839">
          <p15:clr>
            <a:srgbClr val="A4A3A4"/>
          </p15:clr>
        </p15:guide>
        <p15:guide id="13" pos="959">
          <p15:clr>
            <a:srgbClr val="A4A3A4"/>
          </p15:clr>
        </p15:guide>
        <p15:guide id="14" pos="6143">
          <p15:clr>
            <a:srgbClr val="A4A3A4"/>
          </p15:clr>
        </p15:guide>
        <p15:guide id="15" pos="1247">
          <p15:clr>
            <a:srgbClr val="A4A3A4"/>
          </p15:clr>
        </p15:guide>
        <p15:guide id="16" pos="7007">
          <p15:clr>
            <a:srgbClr val="A4A3A4"/>
          </p15:clr>
        </p15:guide>
        <p15:guide id="17" pos="5855">
          <p15:clr>
            <a:srgbClr val="A4A3A4"/>
          </p15:clr>
        </p15:guide>
        <p15:guide id="18" pos="671">
          <p15:clr>
            <a:srgbClr val="A4A3A4"/>
          </p15:clr>
        </p15:guide>
        <p15:guide id="19" pos="7151">
          <p15:clr>
            <a:srgbClr val="A4A3A4"/>
          </p15:clr>
        </p15:guide>
        <p15:guide id="20" pos="311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29" autoAdjust="0"/>
  </p:normalViewPr>
  <p:slideViewPr>
    <p:cSldViewPr showGuides="1">
      <p:cViewPr varScale="1">
        <p:scale>
          <a:sx n="41" d="100"/>
          <a:sy n="41" d="100"/>
        </p:scale>
        <p:origin x="78" y="48"/>
      </p:cViewPr>
      <p:guideLst>
        <p:guide orient="horz" pos="2160"/>
        <p:guide orient="horz" pos="4030"/>
        <p:guide orient="horz" pos="1200"/>
        <p:guide orient="horz" pos="1008"/>
        <p:guide orient="horz" pos="3792"/>
        <p:guide orient="horz"/>
        <p:guide orient="horz" pos="3360"/>
        <p:guide orient="horz" pos="3312"/>
        <p:guide orient="horz" pos="240"/>
        <p:guide orient="horz" pos="432"/>
        <p:guide orient="horz" pos="2784"/>
        <p:guide pos="3839"/>
        <p:guide pos="959"/>
        <p:guide pos="6143"/>
        <p:guide pos="1247"/>
        <p:guide pos="7007"/>
        <p:guide pos="5855"/>
        <p:guide pos="671"/>
        <p:guide pos="7151"/>
        <p:guide pos="311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66" d="100"/>
          <a:sy n="66" d="100"/>
        </p:scale>
        <p:origin x="225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gs" Target="tags/tag1.xml"/><Relationship Id="rId2" Type="http://schemas.openxmlformats.org/officeDocument/2006/relationships/slideMaster" Target="slideMasters/slideMaster1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088EAF-6ECA-4616-85EF-35AA19C641F3}" type="datetimeFigureOut">
              <a:rPr lang="en-US"/>
              <a:t>4/12/2019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F912AB-2776-42F2-A957-313FC7EFEDB9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20657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BD2D7A-D230-4F91-BD59-0A39C2703BA8}" type="datetimeFigureOut">
              <a:rPr lang="en-US"/>
              <a:t>4/12/2019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3199CD-3E1B-4AE6-990F-76F925F5EA9F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6579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EB044-48EF-4BA1-A1AA-4684D2E76A69}" type="slidenum">
              <a:rPr lang="es-MX" smtClean="0"/>
              <a:t>10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483904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8E4933-89C7-47FE-868A-F96EAA781B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A859F72-8D4A-41BC-94C3-284AE4D57C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C9FA72B-C0E0-471D-8ECE-333BFAB94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E8DDA-9381-41CD-898B-AE7C208423E6}" type="datetimeFigureOut">
              <a:rPr lang="es-MX" smtClean="0"/>
              <a:t>12/04/2019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1BCB931-83DD-4E6A-A3DB-B0ED704C8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82FC042-372D-422D-9D59-EA45213C5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A2137-37B1-4C7E-941B-F2145AE4F1F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1732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59C64C-458E-4EC9-8A41-52A195681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EDE9D91-FAED-4171-9F80-7BE228A8D0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3784B2-749E-46DA-AB0F-D39D7BEFD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/>
              <a:t>4/12/2019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4DC7238-502C-4BB2-8E39-D56E75825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F54E960-7708-483C-B589-56D48EA93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0220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357223D-ECC7-44EF-80B7-9017A5678E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90D03A9-25F0-45F2-BA5A-79ED5C0F4A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B102BCC-2252-40D7-8973-0049422CB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/>
              <a:t>4/12/2019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3834494-73B6-440D-9589-B84E72D49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0919EC5-3DEB-4BFA-8435-B8F7006CA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4693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101846-58AB-412F-BD82-850BC9297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78D6836-EDB9-4471-8019-DA80EDD753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722F397-2B22-4823-9820-060F9BAAF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/>
              <a:t>4/12/2019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EBF5F93-1AF2-4F44-9775-F516B0F60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431A83-3A91-481B-B980-0C0E2FB1F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9297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20C8DE-1F53-475E-AAD6-E58E7B2F6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B0F5A7C-D1B7-40D6-9614-C68FAA5DF5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E6E959D-D1F0-4C23-8874-45C46D2CD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/>
              <a:t>4/12/2019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458914C-2BB4-410F-A4EA-FE9873D85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8139B91-0DBF-4742-9D55-0D4253F32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2490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368ED6-F428-43D5-A058-C4EC7B158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1E02EBE-7077-4D10-845B-3A1238984E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E1E8855-D4FC-47CF-8C80-2F28850246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9694F37-E580-48C1-A81F-BCA87E201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/>
              <a:t>4/12/2019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E6EC4CF-81C2-4058-AF11-697F29FD4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3FBF0D9-5785-4AAA-8DF7-F7F9F3416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0212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E85E86-B2B7-4D5C-A0EF-08D13B951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88DF4C2-1F1C-4FBD-8E20-59796230A8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08FCB10-2CB8-44A7-A531-1124E0D26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C156CA6-CC4D-4C57-895C-16A7CF894D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C195F6D-D4DA-404E-BC7A-9CE318AAB6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C99A23B-20B6-41AA-A78A-A52BBBE23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/>
              <a:t>4/12/2019</a:t>
            </a:fld>
            <a:endParaRPr lang="en-U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3DEAA22-0A97-484C-A5F2-4D2D18070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519B737-A35E-46B5-9599-10A7F7AA3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9349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0F237D-B421-48F8-ACBC-3CF9B73BC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23B69D0-75CA-487E-A809-5AD3469D8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/>
              <a:t>4/12/2019</a:t>
            </a:fld>
            <a:endParaRPr lang="en-U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CDB367C-8D2B-4F93-81BE-73A67D688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61556E1-54B7-4CE6-A7D9-BDFD8B809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383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F3867B5-DBBE-4761-B0FC-82B42F486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/>
              <a:t>4/12/2019</a:t>
            </a:fld>
            <a:endParaRPr lang="en-U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32FF09B-E910-4A64-9EC9-35E8EA80F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28C4C49-A84D-47DB-A20B-392682ACA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2653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23FDE9-4233-491D-A077-CDD03E39F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D534900-623D-4A83-9CAD-D31EC3F30B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D4E9FF3-5F6F-4507-8801-8537C7E591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9FA17CB-36E5-48AB-BD98-A4C8CFCDB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/>
              <a:t>4/12/2019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6F88936-A509-4638-9E16-BF6B4890F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D583180-F741-42F9-ACE7-3476B77F6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0493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85A8D5-D427-4F5B-A29D-3CB5A37E9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262D1FE-BF67-4436-8FAA-C7300C8211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58319B0-2B38-4C17-85B2-77E534A05C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460CE2C-C7E1-4C75-BF49-EA2DB8A65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/>
              <a:pPr/>
              <a:t>4/12/2019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DD4D2F4-D7D4-4708-A128-46719966D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1521A27-E97C-46F5-8E73-B7443BE0D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5171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5542EA9-CEAA-42F7-8898-DD64EEBB6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5307E06-00D2-43BA-9745-58EDA75714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7B3045A-A547-47A8-95F0-253ECC85BD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F41C87-7AD9-4845-A077-840E4A0F3F06}" type="datetimeFigureOut">
              <a:rPr lang="en-US" smtClean="0"/>
              <a:pPr/>
              <a:t>4/12/2019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1B55937-C9CA-4792-A16E-DA9C6F976B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0DC253D-D0C3-4A81-9C85-4CBA594961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13F82-EE5E-44EE-A61D-E31C6657F26F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96829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image" Target="../media/image17.gif"/><Relationship Id="rId9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08" y="24036"/>
            <a:ext cx="9144002" cy="671736"/>
          </a:xfrm>
        </p:spPr>
        <p:txBody>
          <a:bodyPr>
            <a:normAutofit/>
          </a:bodyPr>
          <a:lstStyle/>
          <a:p>
            <a:pPr algn="l" defTabSz="914400">
              <a:spcBef>
                <a:spcPts val="0"/>
              </a:spcBef>
              <a:buNone/>
            </a:pPr>
            <a:r>
              <a:rPr lang="es-ES" sz="3600" b="0" i="0" spc="100" baseline="0" dirty="0">
                <a:solidFill>
                  <a:schemeClr val="tx1"/>
                </a:solidFill>
                <a:latin typeface="Corbel"/>
                <a:ea typeface="+mj-ea"/>
                <a:cs typeface="+mj-cs"/>
              </a:rPr>
              <a:t>Principales Proyectos y Clientes</a:t>
            </a:r>
          </a:p>
        </p:txBody>
      </p:sp>
      <p:sp>
        <p:nvSpPr>
          <p:cNvPr id="3" name="Marcador de posición de contenido 2"/>
          <p:cNvSpPr>
            <a:spLocks noGrp="1"/>
          </p:cNvSpPr>
          <p:nvPr>
            <p:ph sz="half" idx="1"/>
          </p:nvPr>
        </p:nvSpPr>
        <p:spPr>
          <a:xfrm>
            <a:off x="6879095" y="695772"/>
            <a:ext cx="5111917" cy="5256584"/>
          </a:xfrm>
        </p:spPr>
        <p:txBody>
          <a:bodyPr>
            <a:normAutofit lnSpcReduction="10000"/>
          </a:bodyPr>
          <a:lstStyle/>
          <a:p>
            <a:pPr marL="223200" indent="-223200" algn="l" defTabSz="914400">
              <a:spcBef>
                <a:spcPts val="0"/>
              </a:spcBef>
              <a:buClr>
                <a:srgbClr val="56C5FF"/>
              </a:buClr>
              <a:buSzPct val="100000"/>
              <a:buFont typeface="Arial"/>
              <a:buChar char="•"/>
            </a:pPr>
            <a:r>
              <a:rPr lang="es-ES" sz="3900" b="0" i="0" dirty="0">
                <a:solidFill>
                  <a:schemeClr val="tx1"/>
                </a:solidFill>
                <a:latin typeface="Corbel"/>
                <a:ea typeface="+mn-ea"/>
                <a:cs typeface="+mn-cs"/>
              </a:rPr>
              <a:t>Grupo Peñoles Nuestro Cliente desde 1992</a:t>
            </a:r>
          </a:p>
          <a:p>
            <a:pPr marL="0" indent="0" algn="l" defTabSz="914400">
              <a:spcBef>
                <a:spcPts val="0"/>
              </a:spcBef>
              <a:buClr>
                <a:srgbClr val="56C5FF"/>
              </a:buClr>
              <a:buSzPct val="100000"/>
              <a:buNone/>
            </a:pPr>
            <a:endParaRPr lang="es-ES" sz="3900" b="0" i="0" dirty="0">
              <a:solidFill>
                <a:schemeClr val="tx1"/>
              </a:solidFill>
              <a:latin typeface="Corbel"/>
              <a:ea typeface="+mn-ea"/>
              <a:cs typeface="+mn-cs"/>
            </a:endParaRPr>
          </a:p>
          <a:p>
            <a:pPr>
              <a:spcBef>
                <a:spcPts val="800"/>
              </a:spcBef>
            </a:pPr>
            <a:r>
              <a:rPr lang="es-MX" sz="1900" dirty="0" err="1">
                <a:latin typeface="Segoe UI" pitchFamily="34" charset="0"/>
                <a:cs typeface="Segoe UI" pitchFamily="34" charset="0"/>
              </a:rPr>
              <a:t>Met</a:t>
            </a:r>
            <a:r>
              <a:rPr lang="es-MX" sz="1900" dirty="0">
                <a:latin typeface="Segoe UI" pitchFamily="34" charset="0"/>
                <a:cs typeface="Segoe UI" pitchFamily="34" charset="0"/>
              </a:rPr>
              <a:t> – Mex Peñoles (Torreón, </a:t>
            </a:r>
            <a:r>
              <a:rPr lang="es-MX" sz="1900" dirty="0" err="1">
                <a:latin typeface="Segoe UI" pitchFamily="34" charset="0"/>
                <a:cs typeface="Segoe UI" pitchFamily="34" charset="0"/>
              </a:rPr>
              <a:t>Coah</a:t>
            </a:r>
            <a:r>
              <a:rPr lang="es-MX" sz="1900" dirty="0">
                <a:latin typeface="Segoe UI" pitchFamily="34" charset="0"/>
                <a:cs typeface="Segoe UI" pitchFamily="34" charset="0"/>
              </a:rPr>
              <a:t>.)</a:t>
            </a:r>
          </a:p>
          <a:p>
            <a:pPr>
              <a:spcBef>
                <a:spcPts val="800"/>
              </a:spcBef>
            </a:pPr>
            <a:r>
              <a:rPr lang="es-MX" sz="1900" dirty="0" err="1">
                <a:latin typeface="Segoe UI" pitchFamily="34" charset="0"/>
                <a:cs typeface="Segoe UI" pitchFamily="34" charset="0"/>
              </a:rPr>
              <a:t>Aleazin</a:t>
            </a:r>
            <a:r>
              <a:rPr lang="es-MX" sz="1900" dirty="0">
                <a:latin typeface="Segoe UI" pitchFamily="34" charset="0"/>
                <a:cs typeface="Segoe UI" pitchFamily="34" charset="0"/>
              </a:rPr>
              <a:t> (Ramos </a:t>
            </a:r>
            <a:r>
              <a:rPr lang="es-MX" sz="1900" dirty="0" err="1">
                <a:latin typeface="Segoe UI" pitchFamily="34" charset="0"/>
                <a:cs typeface="Segoe UI" pitchFamily="34" charset="0"/>
              </a:rPr>
              <a:t>Arispe</a:t>
            </a:r>
            <a:r>
              <a:rPr lang="es-MX" sz="1900" dirty="0">
                <a:latin typeface="Segoe UI" pitchFamily="34" charset="0"/>
                <a:cs typeface="Segoe UI" pitchFamily="34" charset="0"/>
              </a:rPr>
              <a:t>, </a:t>
            </a:r>
            <a:r>
              <a:rPr lang="es-MX" sz="1900" dirty="0" err="1">
                <a:latin typeface="Segoe UI" pitchFamily="34" charset="0"/>
                <a:cs typeface="Segoe UI" pitchFamily="34" charset="0"/>
              </a:rPr>
              <a:t>Coah</a:t>
            </a:r>
            <a:r>
              <a:rPr lang="es-MX" sz="1900" dirty="0">
                <a:latin typeface="Segoe UI" pitchFamily="34" charset="0"/>
                <a:cs typeface="Segoe UI" pitchFamily="34" charset="0"/>
              </a:rPr>
              <a:t>.)</a:t>
            </a:r>
          </a:p>
          <a:p>
            <a:pPr>
              <a:spcBef>
                <a:spcPts val="800"/>
              </a:spcBef>
            </a:pPr>
            <a:r>
              <a:rPr lang="es-MX" sz="1900" dirty="0">
                <a:latin typeface="Segoe UI" pitchFamily="34" charset="0"/>
                <a:cs typeface="Segoe UI" pitchFamily="34" charset="0"/>
              </a:rPr>
              <a:t>Unidad Fresnillo (Fresnillo </a:t>
            </a:r>
            <a:r>
              <a:rPr lang="es-MX" sz="1900" dirty="0" err="1">
                <a:latin typeface="Segoe UI" pitchFamily="34" charset="0"/>
                <a:cs typeface="Segoe UI" pitchFamily="34" charset="0"/>
              </a:rPr>
              <a:t>Coah</a:t>
            </a:r>
            <a:r>
              <a:rPr lang="es-MX" sz="1900" dirty="0">
                <a:latin typeface="Segoe UI" pitchFamily="34" charset="0"/>
                <a:cs typeface="Segoe UI" pitchFamily="34" charset="0"/>
              </a:rPr>
              <a:t>.)</a:t>
            </a:r>
          </a:p>
          <a:p>
            <a:pPr>
              <a:spcBef>
                <a:spcPts val="800"/>
              </a:spcBef>
            </a:pPr>
            <a:r>
              <a:rPr lang="es-MX" sz="1900" dirty="0">
                <a:latin typeface="Segoe UI" pitchFamily="34" charset="0"/>
                <a:cs typeface="Segoe UI" pitchFamily="34" charset="0"/>
              </a:rPr>
              <a:t>Unidad Fresnillo, Sn Julián (Puerto Cebollas, Chih.)</a:t>
            </a:r>
          </a:p>
          <a:p>
            <a:pPr>
              <a:spcBef>
                <a:spcPts val="800"/>
              </a:spcBef>
            </a:pPr>
            <a:r>
              <a:rPr lang="es-MX" sz="1900" dirty="0">
                <a:latin typeface="Segoe UI" pitchFamily="34" charset="0"/>
                <a:cs typeface="Segoe UI" pitchFamily="34" charset="0"/>
              </a:rPr>
              <a:t>Unidad Fresnillo, </a:t>
            </a:r>
            <a:r>
              <a:rPr lang="es-MX" sz="1900" dirty="0" err="1">
                <a:latin typeface="Segoe UI" pitchFamily="34" charset="0"/>
                <a:cs typeface="Segoe UI" pitchFamily="34" charset="0"/>
              </a:rPr>
              <a:t>Orizivo</a:t>
            </a:r>
            <a:r>
              <a:rPr lang="es-MX" sz="1900" dirty="0">
                <a:latin typeface="Segoe UI" pitchFamily="34" charset="0"/>
                <a:cs typeface="Segoe UI" pitchFamily="34" charset="0"/>
              </a:rPr>
              <a:t> (</a:t>
            </a:r>
            <a:r>
              <a:rPr lang="es-MX" sz="1900" dirty="0" err="1">
                <a:latin typeface="Segoe UI" pitchFamily="34" charset="0"/>
                <a:cs typeface="Segoe UI" pitchFamily="34" charset="0"/>
              </a:rPr>
              <a:t>Uruachi</a:t>
            </a:r>
            <a:r>
              <a:rPr lang="es-MX" sz="1900" dirty="0">
                <a:latin typeface="Segoe UI" pitchFamily="34" charset="0"/>
                <a:cs typeface="Segoe UI" pitchFamily="34" charset="0"/>
              </a:rPr>
              <a:t>, </a:t>
            </a:r>
            <a:r>
              <a:rPr lang="es-MX" sz="1900" dirty="0" err="1">
                <a:latin typeface="Segoe UI" pitchFamily="34" charset="0"/>
                <a:cs typeface="Segoe UI" pitchFamily="34" charset="0"/>
              </a:rPr>
              <a:t>Chih</a:t>
            </a:r>
            <a:r>
              <a:rPr lang="es-MX" sz="1900" dirty="0">
                <a:latin typeface="Segoe UI" pitchFamily="34" charset="0"/>
                <a:cs typeface="Segoe UI" pitchFamily="34" charset="0"/>
              </a:rPr>
              <a:t>.)</a:t>
            </a:r>
          </a:p>
          <a:p>
            <a:pPr>
              <a:spcBef>
                <a:spcPts val="800"/>
              </a:spcBef>
            </a:pPr>
            <a:r>
              <a:rPr lang="es-MX" sz="1900" dirty="0">
                <a:latin typeface="Segoe UI" pitchFamily="34" charset="0"/>
                <a:cs typeface="Segoe UI" pitchFamily="34" charset="0"/>
              </a:rPr>
              <a:t>Compañía Mexicana la </a:t>
            </a:r>
            <a:r>
              <a:rPr lang="es-MX" sz="1900" dirty="0" err="1">
                <a:latin typeface="Segoe UI" pitchFamily="34" charset="0"/>
                <a:cs typeface="Segoe UI" pitchFamily="34" charset="0"/>
              </a:rPr>
              <a:t>Parreña</a:t>
            </a:r>
            <a:r>
              <a:rPr lang="es-MX" sz="1900" dirty="0">
                <a:latin typeface="Segoe UI" pitchFamily="34" charset="0"/>
                <a:cs typeface="Segoe UI" pitchFamily="34" charset="0"/>
              </a:rPr>
              <a:t> (Unidad Milpillas)</a:t>
            </a:r>
          </a:p>
          <a:p>
            <a:pPr>
              <a:spcBef>
                <a:spcPts val="800"/>
              </a:spcBef>
            </a:pPr>
            <a:r>
              <a:rPr lang="es-MX" sz="1900" dirty="0">
                <a:latin typeface="Segoe UI" pitchFamily="34" charset="0"/>
                <a:cs typeface="Segoe UI" pitchFamily="34" charset="0"/>
              </a:rPr>
              <a:t>Unidad Francisco I. Madero (Zacatecas, </a:t>
            </a:r>
            <a:r>
              <a:rPr lang="es-MX" sz="1900" dirty="0" err="1">
                <a:latin typeface="Segoe UI" pitchFamily="34" charset="0"/>
                <a:cs typeface="Segoe UI" pitchFamily="34" charset="0"/>
              </a:rPr>
              <a:t>Zac</a:t>
            </a:r>
            <a:r>
              <a:rPr lang="es-MX" sz="1900" dirty="0">
                <a:latin typeface="Segoe UI" pitchFamily="34" charset="0"/>
                <a:cs typeface="Segoe UI" pitchFamily="34" charset="0"/>
              </a:rPr>
              <a:t>.) </a:t>
            </a:r>
          </a:p>
          <a:p>
            <a:pPr marL="0" indent="0" algn="l" defTabSz="914400">
              <a:spcBef>
                <a:spcPts val="1800"/>
              </a:spcBef>
              <a:buClr>
                <a:srgbClr val="56C5FF"/>
              </a:buClr>
              <a:buSzPct val="100000"/>
              <a:buNone/>
            </a:pPr>
            <a:endParaRPr lang="es-ES" sz="2400" b="0" i="0" dirty="0">
              <a:solidFill>
                <a:schemeClr val="tx1"/>
              </a:solidFill>
              <a:latin typeface="Corbel"/>
              <a:ea typeface="+mn-ea"/>
              <a:cs typeface="+mn-cs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80" y="1484784"/>
            <a:ext cx="2880320" cy="21602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59583" y="2935438"/>
            <a:ext cx="4116396" cy="30872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069882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rma libre: forma 5">
            <a:extLst>
              <a:ext uri="{FF2B5EF4-FFF2-40B4-BE49-F238E27FC236}">
                <a16:creationId xmlns:a16="http://schemas.microsoft.com/office/drawing/2014/main" id="{D21B1CCD-87D5-496D-B699-A7F03D52F95E}"/>
              </a:ext>
            </a:extLst>
          </p:cNvPr>
          <p:cNvSpPr/>
          <p:nvPr/>
        </p:nvSpPr>
        <p:spPr>
          <a:xfrm>
            <a:off x="0" y="244611"/>
            <a:ext cx="1033670" cy="4280452"/>
          </a:xfrm>
          <a:custGeom>
            <a:avLst/>
            <a:gdLst>
              <a:gd name="connsiteX0" fmla="*/ 0 w 1033670"/>
              <a:gd name="connsiteY0" fmla="*/ 0 h 4280452"/>
              <a:gd name="connsiteX1" fmla="*/ 1033670 w 1033670"/>
              <a:gd name="connsiteY1" fmla="*/ 3008244 h 4280452"/>
              <a:gd name="connsiteX2" fmla="*/ 13252 w 1033670"/>
              <a:gd name="connsiteY2" fmla="*/ 4280452 h 4280452"/>
              <a:gd name="connsiteX3" fmla="*/ 0 w 1033670"/>
              <a:gd name="connsiteY3" fmla="*/ 0 h 428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3670" h="4280452">
                <a:moveTo>
                  <a:pt x="0" y="0"/>
                </a:moveTo>
                <a:lnTo>
                  <a:pt x="1033670" y="3008244"/>
                </a:lnTo>
                <a:lnTo>
                  <a:pt x="13252" y="4280452"/>
                </a:lnTo>
                <a:cubicBezTo>
                  <a:pt x="17669" y="2866887"/>
                  <a:pt x="22087" y="1453322"/>
                  <a:pt x="0" y="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MX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ADBD9ADC-5654-4E2A-9EBF-7C964ED30EFF}"/>
              </a:ext>
            </a:extLst>
          </p:cNvPr>
          <p:cNvSpPr/>
          <p:nvPr/>
        </p:nvSpPr>
        <p:spPr>
          <a:xfrm>
            <a:off x="2395220" y="449964"/>
            <a:ext cx="52231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56C5FF"/>
              </a:buClr>
              <a:buSzPct val="100000"/>
            </a:pPr>
            <a:r>
              <a:rPr lang="es-ES" sz="2400" dirty="0">
                <a:latin typeface="Corbel"/>
              </a:rPr>
              <a:t>Clientes como </a:t>
            </a:r>
          </a:p>
          <a:p>
            <a:pPr>
              <a:buClr>
                <a:srgbClr val="56C5FF"/>
              </a:buClr>
              <a:buSzPct val="100000"/>
            </a:pPr>
            <a:r>
              <a:rPr lang="es-ES" sz="2400" dirty="0">
                <a:latin typeface="Corbel"/>
              </a:rPr>
              <a:t>Contratistas o constructores en Obra Eléctrica: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40501D29-22F5-4A1F-9959-1282316A1480}"/>
              </a:ext>
            </a:extLst>
          </p:cNvPr>
          <p:cNvSpPr/>
          <p:nvPr/>
        </p:nvSpPr>
        <p:spPr>
          <a:xfrm>
            <a:off x="2395221" y="1743099"/>
            <a:ext cx="3945477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56C5FF"/>
              </a:buClr>
              <a:buSzPct val="100000"/>
            </a:pPr>
            <a:r>
              <a:rPr lang="es-ES" sz="2000" dirty="0">
                <a:latin typeface="Corbel"/>
              </a:rPr>
              <a:t>Soto Ortega Ingenieros </a:t>
            </a:r>
            <a:r>
              <a:rPr lang="es-ES" sz="1600" dirty="0">
                <a:latin typeface="Corbel"/>
              </a:rPr>
              <a:t>(Torreon, </a:t>
            </a:r>
            <a:r>
              <a:rPr lang="es-ES" sz="1600" dirty="0" err="1">
                <a:latin typeface="Corbel"/>
              </a:rPr>
              <a:t>Coah</a:t>
            </a:r>
            <a:r>
              <a:rPr lang="es-ES" sz="1600" dirty="0">
                <a:latin typeface="Corbel"/>
              </a:rPr>
              <a:t>.)</a:t>
            </a:r>
          </a:p>
          <a:p>
            <a:pPr>
              <a:buClr>
                <a:srgbClr val="56C5FF"/>
              </a:buClr>
              <a:buSzPct val="100000"/>
            </a:pPr>
            <a:r>
              <a:rPr lang="es-ES" sz="2000" dirty="0">
                <a:latin typeface="Corbel"/>
              </a:rPr>
              <a:t>Electro Tableros </a:t>
            </a:r>
            <a:r>
              <a:rPr lang="es-ES" sz="1600" dirty="0">
                <a:latin typeface="Corbel"/>
              </a:rPr>
              <a:t>(Gomez Palacio, </a:t>
            </a:r>
            <a:r>
              <a:rPr lang="es-ES" sz="1600" dirty="0" err="1">
                <a:latin typeface="Corbel"/>
              </a:rPr>
              <a:t>Dgo</a:t>
            </a:r>
            <a:r>
              <a:rPr lang="es-ES" sz="1600" dirty="0">
                <a:latin typeface="Corbel"/>
              </a:rPr>
              <a:t>.)</a:t>
            </a:r>
            <a:endParaRPr lang="es-ES" sz="2000" dirty="0">
              <a:latin typeface="Corbel"/>
            </a:endParaRPr>
          </a:p>
          <a:p>
            <a:pPr>
              <a:buClr>
                <a:srgbClr val="56C5FF"/>
              </a:buClr>
              <a:buSzPct val="100000"/>
            </a:pPr>
            <a:r>
              <a:rPr lang="es-ES" sz="2000" dirty="0" err="1">
                <a:latin typeface="Corbel"/>
              </a:rPr>
              <a:t>Ioesa</a:t>
            </a:r>
            <a:r>
              <a:rPr lang="es-ES" sz="2000" dirty="0">
                <a:latin typeface="Corbel"/>
              </a:rPr>
              <a:t> 2000 </a:t>
            </a:r>
            <a:r>
              <a:rPr lang="es-ES" sz="1600" dirty="0">
                <a:latin typeface="Corbel"/>
              </a:rPr>
              <a:t>(Gomez Palacio, </a:t>
            </a:r>
            <a:r>
              <a:rPr lang="es-ES" sz="1600" dirty="0" err="1">
                <a:latin typeface="Corbel"/>
              </a:rPr>
              <a:t>Dgo</a:t>
            </a:r>
            <a:r>
              <a:rPr lang="es-ES" sz="1600" dirty="0">
                <a:latin typeface="Corbel"/>
              </a:rPr>
              <a:t>.)</a:t>
            </a:r>
            <a:endParaRPr lang="es-ES" sz="2000" dirty="0">
              <a:latin typeface="Corbel"/>
            </a:endParaRPr>
          </a:p>
          <a:p>
            <a:pPr>
              <a:buClr>
                <a:srgbClr val="56C5FF"/>
              </a:buClr>
              <a:buSzPct val="100000"/>
            </a:pPr>
            <a:r>
              <a:rPr lang="es-ES" sz="2000" dirty="0">
                <a:latin typeface="Corbel"/>
              </a:rPr>
              <a:t>ICES </a:t>
            </a:r>
            <a:r>
              <a:rPr lang="es-ES" sz="1600" dirty="0">
                <a:latin typeface="Corbel"/>
              </a:rPr>
              <a:t>(Torreon, </a:t>
            </a:r>
            <a:r>
              <a:rPr lang="es-ES" sz="1600" dirty="0" err="1">
                <a:latin typeface="Corbel"/>
              </a:rPr>
              <a:t>Coah</a:t>
            </a:r>
            <a:r>
              <a:rPr lang="es-ES" sz="1600" dirty="0">
                <a:latin typeface="Corbel"/>
              </a:rPr>
              <a:t>.)</a:t>
            </a:r>
          </a:p>
          <a:p>
            <a:pPr>
              <a:buClr>
                <a:srgbClr val="56C5FF"/>
              </a:buClr>
              <a:buSzPct val="100000"/>
            </a:pPr>
            <a:r>
              <a:rPr lang="es-ES" sz="2000" dirty="0" err="1">
                <a:latin typeface="Corbel"/>
              </a:rPr>
              <a:t>Dicomse</a:t>
            </a:r>
            <a:r>
              <a:rPr lang="es-ES" sz="2000" dirty="0">
                <a:latin typeface="Corbel"/>
              </a:rPr>
              <a:t> </a:t>
            </a:r>
            <a:r>
              <a:rPr lang="es-ES" sz="1600" dirty="0">
                <a:latin typeface="Corbel"/>
              </a:rPr>
              <a:t>(Villahermosa, </a:t>
            </a:r>
            <a:r>
              <a:rPr lang="es-ES" sz="1600" dirty="0" err="1">
                <a:latin typeface="Corbel"/>
              </a:rPr>
              <a:t>Tabs</a:t>
            </a:r>
            <a:r>
              <a:rPr lang="es-ES" sz="1600" dirty="0">
                <a:latin typeface="Corbel"/>
              </a:rPr>
              <a:t>)</a:t>
            </a:r>
            <a:endParaRPr lang="es-ES" sz="2000" dirty="0">
              <a:latin typeface="Corbel"/>
            </a:endParaRPr>
          </a:p>
          <a:p>
            <a:pPr>
              <a:buClr>
                <a:srgbClr val="56C5FF"/>
              </a:buClr>
              <a:buSzPct val="100000"/>
            </a:pPr>
            <a:r>
              <a:rPr lang="es-ES" sz="2000" dirty="0">
                <a:latin typeface="Corbel"/>
              </a:rPr>
              <a:t>Ing. Carlos Cruz </a:t>
            </a:r>
            <a:r>
              <a:rPr lang="es-ES" sz="1600" dirty="0">
                <a:latin typeface="Corbel"/>
              </a:rPr>
              <a:t>(Torreon, </a:t>
            </a:r>
            <a:r>
              <a:rPr lang="es-ES" sz="1600" dirty="0" err="1">
                <a:latin typeface="Corbel"/>
              </a:rPr>
              <a:t>Coah</a:t>
            </a:r>
            <a:r>
              <a:rPr lang="es-ES" sz="1600" dirty="0">
                <a:latin typeface="Corbel"/>
              </a:rPr>
              <a:t>.)</a:t>
            </a:r>
          </a:p>
          <a:p>
            <a:pPr>
              <a:buClr>
                <a:srgbClr val="56C5FF"/>
              </a:buClr>
              <a:buSzPct val="100000"/>
            </a:pPr>
            <a:r>
              <a:rPr lang="es-ES" sz="2000" dirty="0">
                <a:latin typeface="Corbel"/>
              </a:rPr>
              <a:t> Ing. Hector Sosa Muñoz </a:t>
            </a:r>
            <a:r>
              <a:rPr lang="es-ES" sz="1600" dirty="0">
                <a:latin typeface="Corbel"/>
              </a:rPr>
              <a:t>(Silao, </a:t>
            </a:r>
            <a:r>
              <a:rPr lang="es-ES" sz="1600" dirty="0" err="1">
                <a:latin typeface="Corbel"/>
              </a:rPr>
              <a:t>Gto</a:t>
            </a:r>
            <a:r>
              <a:rPr lang="es-ES" sz="1600" dirty="0">
                <a:latin typeface="Corbel"/>
              </a:rPr>
              <a:t>.)</a:t>
            </a:r>
            <a:endParaRPr lang="es-ES" sz="2000" dirty="0">
              <a:latin typeface="Corbel"/>
            </a:endParaRPr>
          </a:p>
          <a:p>
            <a:pPr>
              <a:buClr>
                <a:srgbClr val="56C5FF"/>
              </a:buClr>
              <a:buSzPct val="100000"/>
            </a:pPr>
            <a:r>
              <a:rPr lang="es-ES" sz="2000" dirty="0">
                <a:latin typeface="Corbel"/>
              </a:rPr>
              <a:t>HP Instalaciones </a:t>
            </a:r>
            <a:r>
              <a:rPr lang="es-ES" sz="1600" dirty="0">
                <a:latin typeface="Corbel"/>
              </a:rPr>
              <a:t>(CDMX)</a:t>
            </a:r>
            <a:endParaRPr lang="es-ES" sz="2000" dirty="0">
              <a:latin typeface="Corbel"/>
            </a:endParaRPr>
          </a:p>
          <a:p>
            <a:pPr>
              <a:buClr>
                <a:srgbClr val="56C5FF"/>
              </a:buClr>
              <a:buSzPct val="100000"/>
            </a:pPr>
            <a:r>
              <a:rPr lang="es-ES" sz="2000" dirty="0" err="1">
                <a:latin typeface="Corbel"/>
              </a:rPr>
              <a:t>Frajj</a:t>
            </a:r>
            <a:r>
              <a:rPr lang="es-ES" sz="2000" dirty="0">
                <a:latin typeface="Corbel"/>
              </a:rPr>
              <a:t> SIID </a:t>
            </a:r>
            <a:r>
              <a:rPr lang="es-ES" sz="1600" dirty="0">
                <a:latin typeface="Corbel"/>
              </a:rPr>
              <a:t>(CDMX)</a:t>
            </a:r>
            <a:endParaRPr lang="es-ES" sz="2000" dirty="0">
              <a:latin typeface="Corbel"/>
            </a:endParaRPr>
          </a:p>
          <a:p>
            <a:pPr>
              <a:buClr>
                <a:srgbClr val="56C5FF"/>
              </a:buClr>
              <a:buSzPct val="100000"/>
            </a:pPr>
            <a:r>
              <a:rPr lang="es-ES" sz="2000" dirty="0">
                <a:latin typeface="Corbel"/>
              </a:rPr>
              <a:t>DACESA (</a:t>
            </a:r>
            <a:r>
              <a:rPr lang="es-ES" sz="1600" dirty="0">
                <a:latin typeface="Corbel"/>
              </a:rPr>
              <a:t>Torreon, </a:t>
            </a:r>
            <a:r>
              <a:rPr lang="es-ES" sz="1600" dirty="0" err="1">
                <a:latin typeface="Corbel"/>
              </a:rPr>
              <a:t>Coah</a:t>
            </a:r>
            <a:r>
              <a:rPr lang="es-ES" sz="1600" dirty="0">
                <a:latin typeface="Corbel"/>
              </a:rPr>
              <a:t>.)</a:t>
            </a:r>
            <a:endParaRPr lang="es-ES" sz="2000" dirty="0">
              <a:latin typeface="Corbel"/>
            </a:endParaRPr>
          </a:p>
          <a:p>
            <a:pPr>
              <a:buClr>
                <a:srgbClr val="56C5FF"/>
              </a:buClr>
              <a:buSzPct val="100000"/>
            </a:pPr>
            <a:r>
              <a:rPr lang="es-ES" sz="2000" dirty="0">
                <a:latin typeface="Corbel"/>
              </a:rPr>
              <a:t>BREAKER </a:t>
            </a:r>
            <a:r>
              <a:rPr lang="es-ES" sz="1600" dirty="0">
                <a:latin typeface="Corbel"/>
              </a:rPr>
              <a:t>(</a:t>
            </a:r>
            <a:r>
              <a:rPr lang="es-ES" sz="1600" dirty="0" err="1">
                <a:latin typeface="Corbel"/>
              </a:rPr>
              <a:t>Hmo</a:t>
            </a:r>
            <a:r>
              <a:rPr lang="es-ES" sz="1600" dirty="0">
                <a:latin typeface="Corbel"/>
              </a:rPr>
              <a:t>, Son.)</a:t>
            </a:r>
          </a:p>
          <a:p>
            <a:pPr>
              <a:buClr>
                <a:srgbClr val="56C5FF"/>
              </a:buClr>
              <a:buSzPct val="100000"/>
            </a:pPr>
            <a:r>
              <a:rPr lang="es-ES" dirty="0">
                <a:latin typeface="Corbel"/>
              </a:rPr>
              <a:t>Constructora </a:t>
            </a:r>
            <a:r>
              <a:rPr lang="es-ES" dirty="0" err="1">
                <a:latin typeface="Corbel"/>
              </a:rPr>
              <a:t>Raber</a:t>
            </a:r>
            <a:r>
              <a:rPr lang="es-ES" dirty="0">
                <a:latin typeface="Corbel"/>
              </a:rPr>
              <a:t>. </a:t>
            </a:r>
            <a:r>
              <a:rPr lang="es-ES" sz="1600" dirty="0">
                <a:latin typeface="Corbel"/>
              </a:rPr>
              <a:t>(CDMX)</a:t>
            </a:r>
          </a:p>
          <a:p>
            <a:pPr>
              <a:buClr>
                <a:srgbClr val="56C5FF"/>
              </a:buClr>
              <a:buSzPct val="100000"/>
            </a:pPr>
            <a:r>
              <a:rPr lang="es-ES" sz="1600" dirty="0">
                <a:latin typeface="Corbel"/>
              </a:rPr>
              <a:t>CCEIC – CDMX</a:t>
            </a:r>
          </a:p>
          <a:p>
            <a:pPr>
              <a:buClr>
                <a:srgbClr val="56C5FF"/>
              </a:buClr>
              <a:buSzPct val="100000"/>
            </a:pPr>
            <a:r>
              <a:rPr lang="es-ES" sz="1600" dirty="0">
                <a:latin typeface="Corbel"/>
              </a:rPr>
              <a:t>BCD Integraciones - CDMX</a:t>
            </a:r>
            <a:endParaRPr lang="es-ES" sz="2000" dirty="0">
              <a:latin typeface="Corbel"/>
            </a:endParaRPr>
          </a:p>
          <a:p>
            <a:pPr>
              <a:buClr>
                <a:srgbClr val="56C5FF"/>
              </a:buClr>
              <a:buSzPct val="100000"/>
            </a:pPr>
            <a:endParaRPr lang="es-ES" dirty="0">
              <a:latin typeface="Corbel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ABE5B71-EA72-4442-AE7F-F7945F995D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154" y="3670697"/>
            <a:ext cx="1783191" cy="1135391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A06FFAD3-0837-4B36-9E07-39E8E2060C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256" y="5697264"/>
            <a:ext cx="2552565" cy="647859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144F1861-DBCA-499A-AF4F-0B86CFC0D0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181" y="4035808"/>
            <a:ext cx="1491582" cy="1014495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6005DB29-77D7-4F64-9BBA-4F9AE5C652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375" y="2384837"/>
            <a:ext cx="1957210" cy="1194230"/>
          </a:xfrm>
          <a:prstGeom prst="rect">
            <a:avLst/>
          </a:prstGeom>
        </p:spPr>
      </p:pic>
      <p:pic>
        <p:nvPicPr>
          <p:cNvPr id="43" name="Imagen 42">
            <a:extLst>
              <a:ext uri="{FF2B5EF4-FFF2-40B4-BE49-F238E27FC236}">
                <a16:creationId xmlns:a16="http://schemas.microsoft.com/office/drawing/2014/main" id="{B0BE43C7-D7E1-4197-ACE2-970C040941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285" y="2883442"/>
            <a:ext cx="1311604" cy="722646"/>
          </a:xfrm>
          <a:prstGeom prst="rect">
            <a:avLst/>
          </a:prstGeom>
        </p:spPr>
      </p:pic>
      <p:pic>
        <p:nvPicPr>
          <p:cNvPr id="47" name="Imagen 46">
            <a:extLst>
              <a:ext uri="{FF2B5EF4-FFF2-40B4-BE49-F238E27FC236}">
                <a16:creationId xmlns:a16="http://schemas.microsoft.com/office/drawing/2014/main" id="{10728FB6-07CE-43DB-B1C3-3CF7AAAC7FF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381" y="1801482"/>
            <a:ext cx="1311604" cy="81409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1420833-46D1-47A0-AD3A-15D07A4CA4D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275" y="5124053"/>
            <a:ext cx="1519311" cy="897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43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rma libre: forma 10">
            <a:extLst>
              <a:ext uri="{FF2B5EF4-FFF2-40B4-BE49-F238E27FC236}">
                <a16:creationId xmlns:a16="http://schemas.microsoft.com/office/drawing/2014/main" id="{786FF750-4B6D-4AEA-B843-B9EC6017C4F8}"/>
              </a:ext>
            </a:extLst>
          </p:cNvPr>
          <p:cNvSpPr/>
          <p:nvPr/>
        </p:nvSpPr>
        <p:spPr>
          <a:xfrm>
            <a:off x="-13252" y="0"/>
            <a:ext cx="1033670" cy="4280452"/>
          </a:xfrm>
          <a:custGeom>
            <a:avLst/>
            <a:gdLst>
              <a:gd name="connsiteX0" fmla="*/ 0 w 1033670"/>
              <a:gd name="connsiteY0" fmla="*/ 0 h 4280452"/>
              <a:gd name="connsiteX1" fmla="*/ 1033670 w 1033670"/>
              <a:gd name="connsiteY1" fmla="*/ 3008244 h 4280452"/>
              <a:gd name="connsiteX2" fmla="*/ 13252 w 1033670"/>
              <a:gd name="connsiteY2" fmla="*/ 4280452 h 4280452"/>
              <a:gd name="connsiteX3" fmla="*/ 0 w 1033670"/>
              <a:gd name="connsiteY3" fmla="*/ 0 h 428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3670" h="4280452">
                <a:moveTo>
                  <a:pt x="0" y="0"/>
                </a:moveTo>
                <a:lnTo>
                  <a:pt x="1033670" y="3008244"/>
                </a:lnTo>
                <a:lnTo>
                  <a:pt x="13252" y="4280452"/>
                </a:lnTo>
                <a:cubicBezTo>
                  <a:pt x="17669" y="2866887"/>
                  <a:pt x="22087" y="1453322"/>
                  <a:pt x="0" y="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MX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EA70D82E-CBD0-47B3-8A88-54A790588656}"/>
              </a:ext>
            </a:extLst>
          </p:cNvPr>
          <p:cNvSpPr/>
          <p:nvPr/>
        </p:nvSpPr>
        <p:spPr>
          <a:xfrm>
            <a:off x="1020417" y="563218"/>
            <a:ext cx="535224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buClr>
                <a:srgbClr val="56C5FF"/>
              </a:buClr>
              <a:buSzPct val="100000"/>
            </a:pPr>
            <a:r>
              <a:rPr lang="es-ES" sz="3200" dirty="0">
                <a:latin typeface="Corbel"/>
              </a:rPr>
              <a:t>LOGRAMOS NUESTRA PARTICIPACION  -2018</a:t>
            </a:r>
          </a:p>
          <a:p>
            <a:pPr defTabSz="914400">
              <a:buClr>
                <a:srgbClr val="56C5FF"/>
              </a:buClr>
              <a:buSzPct val="100000"/>
            </a:pPr>
            <a:endParaRPr lang="es-ES" sz="3200" dirty="0">
              <a:latin typeface="Corbel"/>
            </a:endParaRPr>
          </a:p>
          <a:p>
            <a:pPr defTabSz="914400">
              <a:buClr>
                <a:srgbClr val="56C5FF"/>
              </a:buClr>
              <a:buSzPct val="100000"/>
            </a:pPr>
            <a:r>
              <a:rPr lang="es-ES" sz="2400" dirty="0">
                <a:latin typeface="Corbel"/>
              </a:rPr>
              <a:t>EN EL PROYECTO DE LA PLANTA GENERADORA DE: TOPOLOBAMPO III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F02F034-E61A-414B-B9A6-AC9C9E4885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839" y="3142402"/>
            <a:ext cx="5082969" cy="1565407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9CA21923-B251-44AC-9646-FC2962F4EBF2}"/>
              </a:ext>
            </a:extLst>
          </p:cNvPr>
          <p:cNvSpPr/>
          <p:nvPr/>
        </p:nvSpPr>
        <p:spPr>
          <a:xfrm>
            <a:off x="1020417" y="4978669"/>
            <a:ext cx="6533934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buClr>
                <a:srgbClr val="56C5FF"/>
              </a:buClr>
              <a:buSzPct val="100000"/>
            </a:pPr>
            <a:r>
              <a:rPr lang="es-ES" sz="2000" dirty="0">
                <a:latin typeface="Corbel"/>
              </a:rPr>
              <a:t>Fabricación y Suministro de:</a:t>
            </a:r>
          </a:p>
          <a:p>
            <a:pPr defTabSz="914400">
              <a:buClr>
                <a:srgbClr val="56C5FF"/>
              </a:buClr>
              <a:buSzPct val="100000"/>
            </a:pPr>
            <a:r>
              <a:rPr lang="es-ES" sz="2000" dirty="0">
                <a:latin typeface="Corbel"/>
              </a:rPr>
              <a:t>4 Transformadores de 2500 KVA  6.9 kV 480/277  ONAN</a:t>
            </a:r>
          </a:p>
          <a:p>
            <a:pPr defTabSz="914400">
              <a:buClr>
                <a:srgbClr val="56C5FF"/>
              </a:buClr>
              <a:buSzPct val="100000"/>
            </a:pPr>
            <a:r>
              <a:rPr lang="es-ES" dirty="0">
                <a:latin typeface="Corbel"/>
              </a:rPr>
              <a:t>2 Transformadores de 3000 KVA  6.9 kV 480/277  ONAN</a:t>
            </a:r>
          </a:p>
          <a:p>
            <a:pPr defTabSz="914400">
              <a:buClr>
                <a:srgbClr val="56C5FF"/>
              </a:buClr>
              <a:buSzPct val="100000"/>
            </a:pPr>
            <a:r>
              <a:rPr lang="es-ES" dirty="0">
                <a:latin typeface="Corbel"/>
              </a:rPr>
              <a:t>3 Transformadores de 3000 KVA  6.9 kV 480/277  ANAN</a:t>
            </a:r>
          </a:p>
          <a:p>
            <a:pPr defTabSz="914400">
              <a:buClr>
                <a:srgbClr val="56C5FF"/>
              </a:buClr>
              <a:buSzPct val="100000"/>
            </a:pPr>
            <a:endParaRPr lang="es-ES" dirty="0">
              <a:latin typeface="Corbel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9C36F78C-1A7A-45A6-AD5D-15607A099B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229" y="196189"/>
            <a:ext cx="3555767" cy="632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425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rma libre: forma 10">
            <a:extLst>
              <a:ext uri="{FF2B5EF4-FFF2-40B4-BE49-F238E27FC236}">
                <a16:creationId xmlns:a16="http://schemas.microsoft.com/office/drawing/2014/main" id="{786FF750-4B6D-4AEA-B843-B9EC6017C4F8}"/>
              </a:ext>
            </a:extLst>
          </p:cNvPr>
          <p:cNvSpPr/>
          <p:nvPr/>
        </p:nvSpPr>
        <p:spPr>
          <a:xfrm>
            <a:off x="-13252" y="0"/>
            <a:ext cx="1033670" cy="4280452"/>
          </a:xfrm>
          <a:custGeom>
            <a:avLst/>
            <a:gdLst>
              <a:gd name="connsiteX0" fmla="*/ 0 w 1033670"/>
              <a:gd name="connsiteY0" fmla="*/ 0 h 4280452"/>
              <a:gd name="connsiteX1" fmla="*/ 1033670 w 1033670"/>
              <a:gd name="connsiteY1" fmla="*/ 3008244 h 4280452"/>
              <a:gd name="connsiteX2" fmla="*/ 13252 w 1033670"/>
              <a:gd name="connsiteY2" fmla="*/ 4280452 h 4280452"/>
              <a:gd name="connsiteX3" fmla="*/ 0 w 1033670"/>
              <a:gd name="connsiteY3" fmla="*/ 0 h 428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3670" h="4280452">
                <a:moveTo>
                  <a:pt x="0" y="0"/>
                </a:moveTo>
                <a:lnTo>
                  <a:pt x="1033670" y="3008244"/>
                </a:lnTo>
                <a:lnTo>
                  <a:pt x="13252" y="4280452"/>
                </a:lnTo>
                <a:cubicBezTo>
                  <a:pt x="17669" y="2866887"/>
                  <a:pt x="22087" y="1453322"/>
                  <a:pt x="0" y="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MX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EA70D82E-CBD0-47B3-8A88-54A790588656}"/>
              </a:ext>
            </a:extLst>
          </p:cNvPr>
          <p:cNvSpPr/>
          <p:nvPr/>
        </p:nvSpPr>
        <p:spPr>
          <a:xfrm>
            <a:off x="1020417" y="563218"/>
            <a:ext cx="535224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buClr>
                <a:srgbClr val="56C5FF"/>
              </a:buClr>
              <a:buSzPct val="100000"/>
            </a:pPr>
            <a:r>
              <a:rPr lang="es-ES" sz="3200" dirty="0">
                <a:latin typeface="Corbel"/>
              </a:rPr>
              <a:t>LOGRAMOS NUESTRA PARTICIPACION  -2018</a:t>
            </a:r>
          </a:p>
          <a:p>
            <a:pPr defTabSz="914400">
              <a:buClr>
                <a:srgbClr val="56C5FF"/>
              </a:buClr>
              <a:buSzPct val="100000"/>
            </a:pPr>
            <a:endParaRPr lang="es-ES" sz="3200" dirty="0">
              <a:latin typeface="Corbel"/>
            </a:endParaRPr>
          </a:p>
          <a:p>
            <a:pPr defTabSz="914400">
              <a:buClr>
                <a:srgbClr val="56C5FF"/>
              </a:buClr>
              <a:buSzPct val="100000"/>
            </a:pPr>
            <a:r>
              <a:rPr lang="es-ES" sz="2400" dirty="0">
                <a:latin typeface="Corbel"/>
              </a:rPr>
              <a:t>EN EL PROYECTO DE LA PLANTA GENERADORA DE: TOPOLOBAMPO III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F02F034-E61A-414B-B9A6-AC9C9E4885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839" y="3142402"/>
            <a:ext cx="5082969" cy="1565407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9CA21923-B251-44AC-9646-FC2962F4EBF2}"/>
              </a:ext>
            </a:extLst>
          </p:cNvPr>
          <p:cNvSpPr/>
          <p:nvPr/>
        </p:nvSpPr>
        <p:spPr>
          <a:xfrm>
            <a:off x="1020417" y="4978669"/>
            <a:ext cx="6533934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buClr>
                <a:srgbClr val="56C5FF"/>
              </a:buClr>
              <a:buSzPct val="100000"/>
            </a:pPr>
            <a:r>
              <a:rPr lang="es-ES" sz="2000" dirty="0">
                <a:latin typeface="Corbel"/>
              </a:rPr>
              <a:t>Fabricación y Suministro de:</a:t>
            </a:r>
          </a:p>
          <a:p>
            <a:pPr defTabSz="914400">
              <a:buClr>
                <a:srgbClr val="56C5FF"/>
              </a:buClr>
              <a:buSzPct val="100000"/>
            </a:pPr>
            <a:r>
              <a:rPr lang="es-ES" sz="2000" dirty="0">
                <a:latin typeface="Corbel"/>
              </a:rPr>
              <a:t>4 Transformadores de 2500 KVA  6.9 kV 480/277  ONAN</a:t>
            </a:r>
          </a:p>
          <a:p>
            <a:pPr defTabSz="914400">
              <a:buClr>
                <a:srgbClr val="56C5FF"/>
              </a:buClr>
              <a:buSzPct val="100000"/>
            </a:pPr>
            <a:r>
              <a:rPr lang="es-ES" dirty="0">
                <a:latin typeface="Corbel"/>
              </a:rPr>
              <a:t>2 Transformadores de 3000 KVA  6.9 kV 480/277  ONAN</a:t>
            </a:r>
          </a:p>
          <a:p>
            <a:pPr defTabSz="914400">
              <a:buClr>
                <a:srgbClr val="56C5FF"/>
              </a:buClr>
              <a:buSzPct val="100000"/>
            </a:pPr>
            <a:r>
              <a:rPr lang="es-ES" dirty="0">
                <a:latin typeface="Corbel"/>
              </a:rPr>
              <a:t>3 Transformadores de 3000 KVA  6.9 kV 480/277  ANAN</a:t>
            </a:r>
          </a:p>
          <a:p>
            <a:pPr defTabSz="914400">
              <a:buClr>
                <a:srgbClr val="56C5FF"/>
              </a:buClr>
              <a:buSzPct val="100000"/>
            </a:pPr>
            <a:endParaRPr lang="es-ES" dirty="0">
              <a:latin typeface="Corbel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5DFA89B-100E-4D5C-893F-11C820F655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461" y="939665"/>
            <a:ext cx="3734002" cy="497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4162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contenido 2"/>
          <p:cNvSpPr>
            <a:spLocks noGrp="1"/>
          </p:cNvSpPr>
          <p:nvPr>
            <p:ph sz="half" idx="1"/>
          </p:nvPr>
        </p:nvSpPr>
        <p:spPr>
          <a:xfrm>
            <a:off x="7534572" y="935079"/>
            <a:ext cx="4464496" cy="4176464"/>
          </a:xfrm>
        </p:spPr>
        <p:txBody>
          <a:bodyPr>
            <a:normAutofit/>
          </a:bodyPr>
          <a:lstStyle/>
          <a:p>
            <a:pPr marL="223200" indent="-223200" algn="l" defTabSz="914400">
              <a:spcBef>
                <a:spcPts val="0"/>
              </a:spcBef>
              <a:buClr>
                <a:srgbClr val="56C5FF"/>
              </a:buClr>
              <a:buSzPct val="100000"/>
              <a:buFont typeface="Arial"/>
              <a:buChar char="•"/>
            </a:pPr>
            <a:r>
              <a:rPr lang="es-ES" sz="3900" b="0" i="0" dirty="0">
                <a:solidFill>
                  <a:schemeClr val="tx1"/>
                </a:solidFill>
                <a:latin typeface="Corbel"/>
                <a:ea typeface="+mn-ea"/>
                <a:cs typeface="+mn-cs"/>
              </a:rPr>
              <a:t>Grupo Peñoles</a:t>
            </a:r>
          </a:p>
          <a:p>
            <a:pPr marL="0" indent="0" algn="l" defTabSz="914400">
              <a:spcBef>
                <a:spcPts val="0"/>
              </a:spcBef>
              <a:buClr>
                <a:srgbClr val="56C5FF"/>
              </a:buClr>
              <a:buSzPct val="100000"/>
              <a:buNone/>
            </a:pPr>
            <a:endParaRPr lang="es-ES" sz="3900" b="0" i="0" dirty="0">
              <a:solidFill>
                <a:schemeClr val="tx1"/>
              </a:solidFill>
              <a:latin typeface="Corbel"/>
              <a:ea typeface="+mn-ea"/>
              <a:cs typeface="+mn-cs"/>
            </a:endParaRPr>
          </a:p>
          <a:p>
            <a:pPr>
              <a:spcBef>
                <a:spcPts val="800"/>
              </a:spcBef>
            </a:pPr>
            <a:r>
              <a:rPr lang="es-MX" sz="1900" dirty="0">
                <a:latin typeface="Segoe UI" pitchFamily="34" charset="0"/>
                <a:cs typeface="Segoe UI" pitchFamily="34" charset="0"/>
              </a:rPr>
              <a:t>Minera Capela (</a:t>
            </a:r>
            <a:r>
              <a:rPr lang="es-MX" sz="1900" dirty="0" err="1">
                <a:latin typeface="Segoe UI" pitchFamily="34" charset="0"/>
                <a:cs typeface="Segoe UI" pitchFamily="34" charset="0"/>
              </a:rPr>
              <a:t>Teloloapan</a:t>
            </a:r>
            <a:r>
              <a:rPr lang="es-MX" sz="1900" dirty="0">
                <a:latin typeface="Segoe UI" pitchFamily="34" charset="0"/>
                <a:cs typeface="Segoe UI" pitchFamily="34" charset="0"/>
              </a:rPr>
              <a:t>, Gro.)</a:t>
            </a:r>
          </a:p>
          <a:p>
            <a:pPr>
              <a:spcBef>
                <a:spcPts val="800"/>
              </a:spcBef>
            </a:pPr>
            <a:r>
              <a:rPr lang="es-MX" sz="1900" dirty="0">
                <a:latin typeface="Segoe UI" pitchFamily="34" charset="0"/>
                <a:cs typeface="Segoe UI" pitchFamily="34" charset="0"/>
              </a:rPr>
              <a:t>Minera el Roble (</a:t>
            </a:r>
            <a:r>
              <a:rPr lang="es-MX" sz="1900" dirty="0" err="1">
                <a:latin typeface="Segoe UI" pitchFamily="34" charset="0"/>
                <a:cs typeface="Segoe UI" pitchFamily="34" charset="0"/>
              </a:rPr>
              <a:t>Velardeña</a:t>
            </a:r>
            <a:r>
              <a:rPr lang="es-MX" sz="1900" dirty="0">
                <a:latin typeface="Segoe UI" pitchFamily="34" charset="0"/>
                <a:cs typeface="Segoe UI" pitchFamily="34" charset="0"/>
              </a:rPr>
              <a:t> </a:t>
            </a:r>
            <a:r>
              <a:rPr lang="es-MX" sz="1900" dirty="0" err="1">
                <a:latin typeface="Segoe UI" pitchFamily="34" charset="0"/>
                <a:cs typeface="Segoe UI" pitchFamily="34" charset="0"/>
              </a:rPr>
              <a:t>Dgo</a:t>
            </a:r>
            <a:r>
              <a:rPr lang="es-MX" sz="1900" dirty="0">
                <a:latin typeface="Segoe UI" pitchFamily="34" charset="0"/>
                <a:cs typeface="Segoe UI" pitchFamily="34" charset="0"/>
              </a:rPr>
              <a:t>)</a:t>
            </a:r>
          </a:p>
          <a:p>
            <a:pPr>
              <a:spcBef>
                <a:spcPts val="800"/>
              </a:spcBef>
            </a:pPr>
            <a:r>
              <a:rPr lang="es-MX" sz="1900" dirty="0">
                <a:latin typeface="Segoe UI" pitchFamily="34" charset="0"/>
                <a:cs typeface="Segoe UI" pitchFamily="34" charset="0"/>
              </a:rPr>
              <a:t>Compañía Mexicana la </a:t>
            </a:r>
            <a:r>
              <a:rPr lang="es-MX" sz="1900" dirty="0" err="1">
                <a:latin typeface="Segoe UI" pitchFamily="34" charset="0"/>
                <a:cs typeface="Segoe UI" pitchFamily="34" charset="0"/>
              </a:rPr>
              <a:t>Cienega</a:t>
            </a:r>
            <a:r>
              <a:rPr lang="es-MX" sz="1900" dirty="0">
                <a:latin typeface="Segoe UI" pitchFamily="34" charset="0"/>
                <a:cs typeface="Segoe UI" pitchFamily="34" charset="0"/>
              </a:rPr>
              <a:t>. (</a:t>
            </a:r>
            <a:r>
              <a:rPr lang="es-MX" sz="1900" dirty="0" err="1">
                <a:latin typeface="Segoe UI" pitchFamily="34" charset="0"/>
                <a:cs typeface="Segoe UI" pitchFamily="34" charset="0"/>
              </a:rPr>
              <a:t>Cienega</a:t>
            </a:r>
            <a:r>
              <a:rPr lang="es-MX" sz="1900" dirty="0">
                <a:latin typeface="Segoe UI" pitchFamily="34" charset="0"/>
                <a:cs typeface="Segoe UI" pitchFamily="34" charset="0"/>
              </a:rPr>
              <a:t>, Durango)</a:t>
            </a:r>
          </a:p>
          <a:p>
            <a:pPr>
              <a:spcBef>
                <a:spcPts val="800"/>
              </a:spcBef>
            </a:pPr>
            <a:r>
              <a:rPr lang="es-MX" sz="1900" dirty="0">
                <a:latin typeface="Segoe UI" pitchFamily="34" charset="0"/>
                <a:cs typeface="Segoe UI" pitchFamily="34" charset="0"/>
              </a:rPr>
              <a:t>Minera </a:t>
            </a:r>
            <a:r>
              <a:rPr lang="es-MX" sz="1900" dirty="0" err="1">
                <a:latin typeface="Segoe UI" pitchFamily="34" charset="0"/>
                <a:cs typeface="Segoe UI" pitchFamily="34" charset="0"/>
              </a:rPr>
              <a:t>Penmont</a:t>
            </a:r>
            <a:r>
              <a:rPr lang="es-MX" sz="1900" dirty="0">
                <a:latin typeface="Segoe UI" pitchFamily="34" charset="0"/>
                <a:cs typeface="Segoe UI" pitchFamily="34" charset="0"/>
              </a:rPr>
              <a:t> (Caborca, Son.)</a:t>
            </a:r>
          </a:p>
          <a:p>
            <a:pPr>
              <a:spcBef>
                <a:spcPts val="800"/>
              </a:spcBef>
            </a:pPr>
            <a:r>
              <a:rPr lang="es-MX" sz="1900" dirty="0">
                <a:latin typeface="Segoe UI" pitchFamily="34" charset="0"/>
                <a:cs typeface="Segoe UI" pitchFamily="34" charset="0"/>
              </a:rPr>
              <a:t>Compañía Minera Sabinas (Sombrerete, Zac.) 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804" y="332656"/>
            <a:ext cx="3903097" cy="26906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8148" y="3573016"/>
            <a:ext cx="3543890" cy="25687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688920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contenido 2"/>
          <p:cNvSpPr>
            <a:spLocks noGrp="1"/>
          </p:cNvSpPr>
          <p:nvPr>
            <p:ph sz="half" idx="1"/>
          </p:nvPr>
        </p:nvSpPr>
        <p:spPr>
          <a:xfrm>
            <a:off x="477788" y="476672"/>
            <a:ext cx="4824536" cy="6192688"/>
          </a:xfrm>
        </p:spPr>
        <p:txBody>
          <a:bodyPr>
            <a:normAutofit/>
          </a:bodyPr>
          <a:lstStyle/>
          <a:p>
            <a:pPr marL="223200" indent="-223200" algn="l" defTabSz="914400">
              <a:spcBef>
                <a:spcPts val="1800"/>
              </a:spcBef>
              <a:buClr>
                <a:srgbClr val="56C5FF"/>
              </a:buClr>
              <a:buSzPct val="100000"/>
              <a:buFont typeface="Arial"/>
              <a:buChar char="•"/>
            </a:pPr>
            <a:r>
              <a:rPr lang="es-ES" sz="3900" b="0" i="0" dirty="0">
                <a:solidFill>
                  <a:schemeClr val="tx1"/>
                </a:solidFill>
                <a:latin typeface="Corbel"/>
                <a:ea typeface="+mn-ea"/>
                <a:cs typeface="+mn-cs"/>
              </a:rPr>
              <a:t>Grupo Peñoles</a:t>
            </a:r>
          </a:p>
          <a:p>
            <a:pPr marL="0" indent="0" algn="l" defTabSz="914400">
              <a:spcBef>
                <a:spcPts val="1800"/>
              </a:spcBef>
              <a:buClr>
                <a:srgbClr val="56C5FF"/>
              </a:buClr>
              <a:buSzPct val="100000"/>
              <a:buNone/>
            </a:pPr>
            <a:r>
              <a:rPr lang="es-ES" dirty="0">
                <a:latin typeface="Corbel"/>
              </a:rPr>
              <a:t>Algunas de las Características de los transformadores solicitados en el ramo de la minería tiene requerimientos especiales, a las cuales hemos dado diversas soluciones a nuestros clientes:</a:t>
            </a:r>
          </a:p>
          <a:p>
            <a:pPr marL="0" indent="0" algn="l" defTabSz="914400">
              <a:spcBef>
                <a:spcPts val="1800"/>
              </a:spcBef>
              <a:buClr>
                <a:srgbClr val="56C5FF"/>
              </a:buClr>
              <a:buSzPct val="100000"/>
              <a:buNone/>
            </a:pPr>
            <a:endParaRPr lang="es-ES" sz="2400" b="0" i="0" dirty="0">
              <a:solidFill>
                <a:schemeClr val="tx1"/>
              </a:solidFill>
              <a:latin typeface="Corbel"/>
              <a:ea typeface="+mn-ea"/>
              <a:cs typeface="+mn-cs"/>
            </a:endParaRPr>
          </a:p>
          <a:p>
            <a:pPr marL="0" indent="0" algn="l" defTabSz="914400">
              <a:spcBef>
                <a:spcPts val="1800"/>
              </a:spcBef>
              <a:buClr>
                <a:srgbClr val="56C5FF"/>
              </a:buClr>
              <a:buSzPct val="100000"/>
              <a:buNone/>
            </a:pPr>
            <a:r>
              <a:rPr lang="es-ES" dirty="0">
                <a:latin typeface="Corbel"/>
              </a:rPr>
              <a:t>* Voltajes Reconectables en Alta y Baja Tensión por medio de cambiador de derivaciones operación Exterior. </a:t>
            </a:r>
            <a:endParaRPr lang="es-ES" sz="2400" b="0" i="0" dirty="0">
              <a:solidFill>
                <a:schemeClr val="tx1"/>
              </a:solidFill>
              <a:latin typeface="Corbel"/>
              <a:ea typeface="+mn-ea"/>
              <a:cs typeface="+mn-cs"/>
            </a:endParaRPr>
          </a:p>
        </p:txBody>
      </p:sp>
      <p:pic>
        <p:nvPicPr>
          <p:cNvPr id="4" name="10 Imagen" descr="DSC0896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18748" y="3200672"/>
            <a:ext cx="2601912" cy="34686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6" descr="transf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720" y="692696"/>
            <a:ext cx="3257691" cy="45811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44483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contenido 2"/>
          <p:cNvSpPr>
            <a:spLocks noGrp="1"/>
          </p:cNvSpPr>
          <p:nvPr>
            <p:ph sz="half" idx="1"/>
          </p:nvPr>
        </p:nvSpPr>
        <p:spPr>
          <a:xfrm>
            <a:off x="6886500" y="332656"/>
            <a:ext cx="4824536" cy="6192688"/>
          </a:xfrm>
        </p:spPr>
        <p:txBody>
          <a:bodyPr>
            <a:normAutofit fontScale="85000" lnSpcReduction="20000"/>
          </a:bodyPr>
          <a:lstStyle/>
          <a:p>
            <a:pPr marL="223200" indent="-223200" algn="l" defTabSz="914400">
              <a:spcBef>
                <a:spcPts val="1800"/>
              </a:spcBef>
              <a:buClr>
                <a:srgbClr val="56C5FF"/>
              </a:buClr>
              <a:buSzPct val="100000"/>
              <a:buFont typeface="Arial"/>
              <a:buChar char="•"/>
            </a:pPr>
            <a:r>
              <a:rPr lang="es-ES" sz="3900" b="0" i="0" dirty="0">
                <a:solidFill>
                  <a:schemeClr val="tx1"/>
                </a:solidFill>
                <a:latin typeface="Corbel"/>
                <a:ea typeface="+mn-ea"/>
                <a:cs typeface="+mn-cs"/>
              </a:rPr>
              <a:t>Grupo Mexico</a:t>
            </a:r>
          </a:p>
          <a:p>
            <a:pPr marL="0" indent="0" algn="l" defTabSz="914400">
              <a:spcBef>
                <a:spcPts val="1800"/>
              </a:spcBef>
              <a:buClr>
                <a:srgbClr val="56C5FF"/>
              </a:buClr>
              <a:buSzPct val="100000"/>
              <a:buNone/>
            </a:pPr>
            <a:endParaRPr lang="es-ES" dirty="0">
              <a:latin typeface="Corbel"/>
            </a:endParaRPr>
          </a:p>
          <a:p>
            <a:pPr marL="0" indent="0" algn="l" defTabSz="914400">
              <a:spcBef>
                <a:spcPts val="1800"/>
              </a:spcBef>
              <a:buClr>
                <a:srgbClr val="56C5FF"/>
              </a:buClr>
              <a:buSzPct val="100000"/>
              <a:buNone/>
            </a:pPr>
            <a:r>
              <a:rPr lang="es-ES" sz="3900" b="0" i="0" dirty="0">
                <a:solidFill>
                  <a:schemeClr val="tx1"/>
                </a:solidFill>
                <a:latin typeface="Corbel"/>
                <a:ea typeface="+mn-ea"/>
                <a:cs typeface="+mn-cs"/>
              </a:rPr>
              <a:t>Nuestro cliente desde el año de 1992 </a:t>
            </a:r>
            <a:endParaRPr lang="es-ES" sz="2400" b="0" i="0" dirty="0">
              <a:solidFill>
                <a:schemeClr val="tx1"/>
              </a:solidFill>
              <a:latin typeface="Corbel"/>
              <a:ea typeface="+mn-ea"/>
              <a:cs typeface="+mn-cs"/>
            </a:endParaRPr>
          </a:p>
          <a:p>
            <a:r>
              <a:rPr lang="es-MX" dirty="0">
                <a:latin typeface="Segoe UI" pitchFamily="34" charset="0"/>
                <a:cs typeface="Segoe UI" pitchFamily="34" charset="0"/>
              </a:rPr>
              <a:t>Mina Buenavista del Cobre </a:t>
            </a:r>
            <a:r>
              <a:rPr lang="es-MX" sz="1800" dirty="0">
                <a:latin typeface="Segoe UI" pitchFamily="34" charset="0"/>
                <a:cs typeface="Segoe UI" pitchFamily="34" charset="0"/>
              </a:rPr>
              <a:t>(Antes Mexicana de Cananea)</a:t>
            </a:r>
            <a:endParaRPr lang="es-MX" dirty="0">
              <a:latin typeface="Segoe UI" pitchFamily="34" charset="0"/>
              <a:cs typeface="Segoe UI" pitchFamily="34" charset="0"/>
            </a:endParaRPr>
          </a:p>
          <a:p>
            <a:r>
              <a:rPr lang="es-MX" dirty="0">
                <a:latin typeface="Segoe UI" pitchFamily="34" charset="0"/>
                <a:cs typeface="Segoe UI" pitchFamily="34" charset="0"/>
              </a:rPr>
              <a:t>Mexicana de Cobre </a:t>
            </a:r>
            <a:r>
              <a:rPr lang="es-MX" sz="2000" dirty="0">
                <a:latin typeface="Segoe UI" pitchFamily="34" charset="0"/>
                <a:cs typeface="Segoe UI" pitchFamily="34" charset="0"/>
              </a:rPr>
              <a:t>(Caborca, Son.)</a:t>
            </a:r>
          </a:p>
          <a:p>
            <a:r>
              <a:rPr lang="es-MX" dirty="0">
                <a:latin typeface="Segoe UI" pitchFamily="34" charset="0"/>
                <a:cs typeface="Segoe UI" pitchFamily="34" charset="0"/>
              </a:rPr>
              <a:t>Unidad Santa Eulalia </a:t>
            </a:r>
            <a:r>
              <a:rPr lang="es-MX" sz="2000" dirty="0">
                <a:latin typeface="Segoe UI" pitchFamily="34" charset="0"/>
                <a:cs typeface="Segoe UI" pitchFamily="34" charset="0"/>
              </a:rPr>
              <a:t>(Chihuahua, </a:t>
            </a:r>
            <a:r>
              <a:rPr lang="es-MX" sz="2000" dirty="0" err="1">
                <a:latin typeface="Segoe UI" pitchFamily="34" charset="0"/>
                <a:cs typeface="Segoe UI" pitchFamily="34" charset="0"/>
              </a:rPr>
              <a:t>Chih</a:t>
            </a:r>
            <a:r>
              <a:rPr lang="es-MX" sz="2000" dirty="0">
                <a:latin typeface="Segoe UI" pitchFamily="34" charset="0"/>
                <a:cs typeface="Segoe UI" pitchFamily="34" charset="0"/>
              </a:rPr>
              <a:t>.)</a:t>
            </a:r>
          </a:p>
          <a:p>
            <a:r>
              <a:rPr lang="es-MX" dirty="0">
                <a:latin typeface="Segoe UI" pitchFamily="34" charset="0"/>
                <a:cs typeface="Segoe UI" pitchFamily="34" charset="0"/>
              </a:rPr>
              <a:t>Unidad Santa Bárbara </a:t>
            </a:r>
            <a:r>
              <a:rPr lang="es-MX" sz="2000" dirty="0">
                <a:latin typeface="Segoe UI" pitchFamily="34" charset="0"/>
                <a:cs typeface="Segoe UI" pitchFamily="34" charset="0"/>
              </a:rPr>
              <a:t>(Chihuahua, </a:t>
            </a:r>
            <a:r>
              <a:rPr lang="es-MX" sz="2000" dirty="0" err="1">
                <a:latin typeface="Segoe UI" pitchFamily="34" charset="0"/>
                <a:cs typeface="Segoe UI" pitchFamily="34" charset="0"/>
              </a:rPr>
              <a:t>Chih</a:t>
            </a:r>
            <a:r>
              <a:rPr lang="es-MX" sz="2000" dirty="0">
                <a:latin typeface="Segoe UI" pitchFamily="34" charset="0"/>
                <a:cs typeface="Segoe UI" pitchFamily="34" charset="0"/>
              </a:rPr>
              <a:t>.)</a:t>
            </a:r>
            <a:endParaRPr lang="es-MX" dirty="0">
              <a:latin typeface="Segoe UI" pitchFamily="34" charset="0"/>
              <a:cs typeface="Segoe UI" pitchFamily="34" charset="0"/>
            </a:endParaRPr>
          </a:p>
          <a:p>
            <a:r>
              <a:rPr lang="es-MX" dirty="0">
                <a:latin typeface="Segoe UI" pitchFamily="34" charset="0"/>
                <a:cs typeface="Segoe UI" pitchFamily="34" charset="0"/>
              </a:rPr>
              <a:t>Unidad Charcas </a:t>
            </a:r>
            <a:r>
              <a:rPr lang="es-MX" sz="2000" dirty="0">
                <a:latin typeface="Segoe UI" pitchFamily="34" charset="0"/>
                <a:cs typeface="Segoe UI" pitchFamily="34" charset="0"/>
              </a:rPr>
              <a:t>(San Luis </a:t>
            </a:r>
            <a:r>
              <a:rPr lang="es-MX" sz="2000" dirty="0" err="1">
                <a:latin typeface="Segoe UI" pitchFamily="34" charset="0"/>
                <a:cs typeface="Segoe UI" pitchFamily="34" charset="0"/>
              </a:rPr>
              <a:t>Potosi</a:t>
            </a:r>
            <a:r>
              <a:rPr lang="es-MX" dirty="0">
                <a:latin typeface="Segoe UI" pitchFamily="34" charset="0"/>
                <a:cs typeface="Segoe UI" pitchFamily="34" charset="0"/>
              </a:rPr>
              <a:t>)</a:t>
            </a:r>
          </a:p>
          <a:p>
            <a:r>
              <a:rPr lang="es-MX" dirty="0">
                <a:latin typeface="Segoe UI" pitchFamily="34" charset="0"/>
                <a:cs typeface="Segoe UI" pitchFamily="34" charset="0"/>
              </a:rPr>
              <a:t>Industrial Minera México </a:t>
            </a:r>
            <a:r>
              <a:rPr lang="es-MX" sz="2000" dirty="0">
                <a:latin typeface="Segoe UI" pitchFamily="34" charset="0"/>
                <a:cs typeface="Segoe UI" pitchFamily="34" charset="0"/>
              </a:rPr>
              <a:t>(Mexico, D.F.)</a:t>
            </a:r>
            <a:endParaRPr lang="es-MX" dirty="0">
              <a:latin typeface="Segoe UI" pitchFamily="34" charset="0"/>
              <a:cs typeface="Segoe UI" pitchFamily="34" charset="0"/>
            </a:endParaRPr>
          </a:p>
          <a:p>
            <a:r>
              <a:rPr lang="es-MX" dirty="0">
                <a:latin typeface="Segoe UI" pitchFamily="34" charset="0"/>
                <a:cs typeface="Segoe UI" pitchFamily="34" charset="0"/>
              </a:rPr>
              <a:t>Minera México </a:t>
            </a:r>
            <a:r>
              <a:rPr lang="es-MX" sz="2000" dirty="0">
                <a:latin typeface="Segoe UI" pitchFamily="34" charset="0"/>
                <a:cs typeface="Segoe UI" pitchFamily="34" charset="0"/>
              </a:rPr>
              <a:t>(Mexico, D.F.)</a:t>
            </a:r>
          </a:p>
          <a:p>
            <a:r>
              <a:rPr lang="es-MX" dirty="0">
                <a:latin typeface="Segoe UI" pitchFamily="34" charset="0"/>
                <a:cs typeface="Segoe UI" pitchFamily="34" charset="0"/>
              </a:rPr>
              <a:t>Operadora de Minas e Instalaciones Mineras</a:t>
            </a:r>
            <a:r>
              <a:rPr lang="es-MX" sz="2000" dirty="0">
                <a:latin typeface="Segoe UI" pitchFamily="34" charset="0"/>
                <a:cs typeface="Segoe UI" pitchFamily="34" charset="0"/>
              </a:rPr>
              <a:t>. (Cananea, Son.)</a:t>
            </a:r>
            <a:endParaRPr lang="es-MX" dirty="0">
              <a:latin typeface="Segoe UI" pitchFamily="34" charset="0"/>
              <a:cs typeface="Segoe UI" pitchFamily="34" charset="0"/>
            </a:endParaRPr>
          </a:p>
          <a:p>
            <a:pPr marL="0" indent="0" algn="l" defTabSz="914400">
              <a:spcBef>
                <a:spcPts val="1800"/>
              </a:spcBef>
              <a:buClr>
                <a:srgbClr val="56C5FF"/>
              </a:buClr>
              <a:buSzPct val="100000"/>
              <a:buNone/>
            </a:pPr>
            <a:endParaRPr lang="es-ES" sz="2400" b="0" i="0" dirty="0">
              <a:solidFill>
                <a:schemeClr val="tx1"/>
              </a:solidFill>
              <a:latin typeface="Corbel"/>
              <a:ea typeface="+mn-ea"/>
              <a:cs typeface="+mn-cs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772" y="692696"/>
            <a:ext cx="6135250" cy="32403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142" y="4941168"/>
            <a:ext cx="1943354" cy="122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898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contenido 2"/>
          <p:cNvSpPr>
            <a:spLocks noGrp="1"/>
          </p:cNvSpPr>
          <p:nvPr>
            <p:ph sz="half" idx="1"/>
          </p:nvPr>
        </p:nvSpPr>
        <p:spPr>
          <a:xfrm>
            <a:off x="117748" y="476672"/>
            <a:ext cx="11665296" cy="792088"/>
          </a:xfrm>
        </p:spPr>
        <p:txBody>
          <a:bodyPr>
            <a:noAutofit/>
          </a:bodyPr>
          <a:lstStyle/>
          <a:p>
            <a:pPr marL="223200" indent="-223200" algn="l" defTabSz="914400">
              <a:spcBef>
                <a:spcPts val="1800"/>
              </a:spcBef>
              <a:buClr>
                <a:srgbClr val="56C5FF"/>
              </a:buClr>
              <a:buSzPct val="100000"/>
              <a:buFont typeface="Arial"/>
              <a:buChar char="•"/>
            </a:pPr>
            <a:r>
              <a:rPr lang="es-MX" sz="3600" dirty="0">
                <a:latin typeface="Corbel"/>
              </a:rPr>
              <a:t>PARQUE TAMOSURA - Buenavista del Cobre: </a:t>
            </a:r>
            <a:r>
              <a:rPr lang="es-MX" sz="2800" dirty="0">
                <a:latin typeface="Corbel"/>
                <a:cs typeface="Segoe UI" pitchFamily="34" charset="0"/>
              </a:rPr>
              <a:t>(2013)  </a:t>
            </a:r>
          </a:p>
          <a:p>
            <a:pPr marL="223200" indent="-223200" algn="l" defTabSz="914400">
              <a:spcBef>
                <a:spcPts val="1800"/>
              </a:spcBef>
              <a:buClr>
                <a:srgbClr val="56C5FF"/>
              </a:buClr>
              <a:buSzPct val="100000"/>
              <a:buFont typeface="Arial"/>
              <a:buChar char="•"/>
            </a:pPr>
            <a:r>
              <a:rPr lang="es-MX" sz="2800" dirty="0">
                <a:latin typeface="Corbel"/>
                <a:cs typeface="Segoe UI" pitchFamily="34" charset="0"/>
              </a:rPr>
              <a:t>Plaza Comercial, </a:t>
            </a:r>
            <a:r>
              <a:rPr lang="es-MX" sz="2800" dirty="0" err="1">
                <a:latin typeface="Corbel"/>
                <a:cs typeface="Segoe UI" pitchFamily="34" charset="0"/>
              </a:rPr>
              <a:t>Gimasio</a:t>
            </a:r>
            <a:r>
              <a:rPr lang="es-MX" sz="2800" dirty="0">
                <a:latin typeface="Corbel"/>
                <a:cs typeface="Segoe UI" pitchFamily="34" charset="0"/>
              </a:rPr>
              <a:t>, Boliche, </a:t>
            </a:r>
            <a:r>
              <a:rPr lang="es-MX" sz="2800" dirty="0" err="1">
                <a:latin typeface="Corbel"/>
                <a:cs typeface="Segoe UI" pitchFamily="34" charset="0"/>
              </a:rPr>
              <a:t>Cahnchas</a:t>
            </a:r>
            <a:r>
              <a:rPr lang="es-MX" sz="2800" dirty="0">
                <a:latin typeface="Corbel"/>
                <a:cs typeface="Segoe UI" pitchFamily="34" charset="0"/>
              </a:rPr>
              <a:t>, Cine.</a:t>
            </a:r>
            <a:endParaRPr lang="es-MX" sz="1800" dirty="0">
              <a:latin typeface="Segoe UI" pitchFamily="34" charset="0"/>
              <a:cs typeface="Segoe UI" pitchFamily="34" charset="0"/>
            </a:endParaRPr>
          </a:p>
          <a:p>
            <a:pPr marL="0" indent="0" algn="l" defTabSz="914400">
              <a:spcBef>
                <a:spcPts val="1800"/>
              </a:spcBef>
              <a:buClr>
                <a:srgbClr val="56C5FF"/>
              </a:buClr>
              <a:buSzPct val="100000"/>
              <a:buNone/>
            </a:pPr>
            <a:r>
              <a:rPr lang="es-ES" b="0" i="0" dirty="0">
                <a:solidFill>
                  <a:schemeClr val="tx1"/>
                </a:solidFill>
                <a:latin typeface="Corbel"/>
              </a:rPr>
              <a:t>	</a:t>
            </a:r>
          </a:p>
          <a:p>
            <a:pPr marL="0" indent="0" algn="l" defTabSz="914400">
              <a:spcBef>
                <a:spcPts val="1800"/>
              </a:spcBef>
              <a:buClr>
                <a:srgbClr val="56C5FF"/>
              </a:buClr>
              <a:buSzPct val="100000"/>
              <a:buNone/>
            </a:pPr>
            <a:endParaRPr lang="es-ES" b="0" i="0" dirty="0">
              <a:solidFill>
                <a:schemeClr val="tx1"/>
              </a:solidFill>
              <a:latin typeface="Corbel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473" y="2627957"/>
            <a:ext cx="2756168" cy="33570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0371" y="2780928"/>
            <a:ext cx="2102546" cy="32040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Rectángulo 11"/>
          <p:cNvSpPr/>
          <p:nvPr/>
        </p:nvSpPr>
        <p:spPr>
          <a:xfrm>
            <a:off x="7174532" y="1501230"/>
            <a:ext cx="396044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57200" algn="l"/>
                <a:tab pos="2790825" algn="l"/>
              </a:tabLst>
            </a:pPr>
            <a:r>
              <a:rPr lang="es-MX" dirty="0">
                <a:latin typeface="Tahoma" pitchFamily="34" charset="0"/>
                <a:cs typeface="Times New Roman" pitchFamily="18" charset="0"/>
              </a:rPr>
              <a:t>Suministro de:</a:t>
            </a:r>
          </a:p>
          <a:p>
            <a:pPr algn="just">
              <a:tabLst>
                <a:tab pos="457200" algn="l"/>
                <a:tab pos="2790825" algn="l"/>
              </a:tabLst>
            </a:pPr>
            <a:endParaRPr lang="es-MX" b="1" dirty="0">
              <a:latin typeface="Tahoma" pitchFamily="34" charset="0"/>
              <a:cs typeface="Times New Roman" pitchFamily="18" charset="0"/>
            </a:endParaRPr>
          </a:p>
          <a:p>
            <a:pPr algn="just">
              <a:tabLst>
                <a:tab pos="457200" algn="l"/>
                <a:tab pos="2790825" algn="l"/>
              </a:tabLst>
            </a:pPr>
            <a:r>
              <a:rPr lang="es-MX" b="1" dirty="0">
                <a:latin typeface="Tahoma" pitchFamily="34" charset="0"/>
                <a:cs typeface="Times New Roman" pitchFamily="18" charset="0"/>
              </a:rPr>
              <a:t>1 </a:t>
            </a:r>
            <a:r>
              <a:rPr lang="es-MX" dirty="0">
                <a:latin typeface="Tahoma" pitchFamily="34" charset="0"/>
                <a:cs typeface="Times New Roman" pitchFamily="18" charset="0"/>
              </a:rPr>
              <a:t>Transformador de 500 KVA 34.5 </a:t>
            </a:r>
            <a:r>
              <a:rPr lang="es-MX" dirty="0" err="1">
                <a:latin typeface="Tahoma" pitchFamily="34" charset="0"/>
                <a:cs typeface="Times New Roman" pitchFamily="18" charset="0"/>
              </a:rPr>
              <a:t>kV</a:t>
            </a:r>
            <a:endParaRPr lang="es-MX" dirty="0">
              <a:latin typeface="Tahoma" pitchFamily="34" charset="0"/>
              <a:cs typeface="Times New Roman" pitchFamily="18" charset="0"/>
            </a:endParaRPr>
          </a:p>
          <a:p>
            <a:pPr algn="just">
              <a:tabLst>
                <a:tab pos="457200" algn="l"/>
                <a:tab pos="2790825" algn="l"/>
              </a:tabLst>
            </a:pPr>
            <a:r>
              <a:rPr lang="es-MX" b="1" dirty="0">
                <a:latin typeface="Tahoma" pitchFamily="34" charset="0"/>
                <a:cs typeface="Times New Roman" pitchFamily="18" charset="0"/>
              </a:rPr>
              <a:t>3 </a:t>
            </a:r>
            <a:r>
              <a:rPr lang="es-MX" dirty="0">
                <a:latin typeface="Tahoma" pitchFamily="34" charset="0"/>
                <a:cs typeface="Times New Roman" pitchFamily="18" charset="0"/>
              </a:rPr>
              <a:t>Transformador de 300 KVA 34.5 </a:t>
            </a:r>
            <a:r>
              <a:rPr lang="es-MX" dirty="0" err="1">
                <a:latin typeface="Tahoma" pitchFamily="34" charset="0"/>
                <a:cs typeface="Times New Roman" pitchFamily="18" charset="0"/>
              </a:rPr>
              <a:t>kV</a:t>
            </a:r>
            <a:endParaRPr lang="es-MX" dirty="0">
              <a:latin typeface="Tahoma" pitchFamily="34" charset="0"/>
              <a:cs typeface="Times New Roman" pitchFamily="18" charset="0"/>
            </a:endParaRPr>
          </a:p>
          <a:p>
            <a:pPr algn="just">
              <a:tabLst>
                <a:tab pos="457200" algn="l"/>
                <a:tab pos="2790825" algn="l"/>
              </a:tabLst>
            </a:pPr>
            <a:r>
              <a:rPr lang="es-MX" b="1" dirty="0">
                <a:latin typeface="Tahoma" pitchFamily="34" charset="0"/>
                <a:cs typeface="Times New Roman" pitchFamily="18" charset="0"/>
              </a:rPr>
              <a:t>1 </a:t>
            </a:r>
            <a:r>
              <a:rPr lang="es-MX" dirty="0">
                <a:latin typeface="Tahoma" pitchFamily="34" charset="0"/>
                <a:cs typeface="Times New Roman" pitchFamily="18" charset="0"/>
              </a:rPr>
              <a:t>Transformador de 225 KVA 34.5 </a:t>
            </a:r>
            <a:r>
              <a:rPr lang="es-MX" dirty="0" err="1">
                <a:latin typeface="Tahoma" pitchFamily="34" charset="0"/>
                <a:cs typeface="Times New Roman" pitchFamily="18" charset="0"/>
              </a:rPr>
              <a:t>kV</a:t>
            </a:r>
            <a:endParaRPr lang="es-MX" dirty="0">
              <a:latin typeface="Tahoma" pitchFamily="34" charset="0"/>
              <a:cs typeface="Times New Roman" pitchFamily="18" charset="0"/>
            </a:endParaRPr>
          </a:p>
          <a:p>
            <a:pPr algn="just">
              <a:tabLst>
                <a:tab pos="457200" algn="l"/>
                <a:tab pos="2790825" algn="l"/>
              </a:tabLst>
            </a:pPr>
            <a:r>
              <a:rPr lang="es-MX" b="1" dirty="0">
                <a:latin typeface="Tahoma" pitchFamily="34" charset="0"/>
                <a:cs typeface="Times New Roman" pitchFamily="18" charset="0"/>
              </a:rPr>
              <a:t>1 </a:t>
            </a:r>
            <a:r>
              <a:rPr lang="es-MX" dirty="0">
                <a:latin typeface="Tahoma" pitchFamily="34" charset="0"/>
                <a:cs typeface="Times New Roman" pitchFamily="18" charset="0"/>
              </a:rPr>
              <a:t>Transformador de 150 KVA 34.5 </a:t>
            </a:r>
            <a:r>
              <a:rPr lang="es-MX" dirty="0" err="1">
                <a:latin typeface="Tahoma" pitchFamily="34" charset="0"/>
                <a:cs typeface="Times New Roman" pitchFamily="18" charset="0"/>
              </a:rPr>
              <a:t>kV</a:t>
            </a:r>
            <a:endParaRPr lang="es-MX" dirty="0">
              <a:latin typeface="Tahoma" pitchFamily="34" charset="0"/>
              <a:cs typeface="Times New Roman" pitchFamily="18" charset="0"/>
            </a:endParaRPr>
          </a:p>
          <a:p>
            <a:pPr algn="just">
              <a:tabLst>
                <a:tab pos="457200" algn="l"/>
                <a:tab pos="2790825" algn="l"/>
              </a:tabLst>
            </a:pPr>
            <a:endParaRPr lang="es-MX" dirty="0">
              <a:latin typeface="Tahoma" pitchFamily="34" charset="0"/>
              <a:cs typeface="Times New Roman" pitchFamily="18" charset="0"/>
            </a:endParaRPr>
          </a:p>
          <a:p>
            <a:pPr algn="just">
              <a:tabLst>
                <a:tab pos="457200" algn="l"/>
                <a:tab pos="2790825" algn="l"/>
              </a:tabLst>
            </a:pPr>
            <a:r>
              <a:rPr lang="es-MX" dirty="0">
                <a:latin typeface="Tahoma" pitchFamily="34" charset="0"/>
                <a:cs typeface="Times New Roman" pitchFamily="18" charset="0"/>
              </a:rPr>
              <a:t>Tipo seco Encapsulado Nema 1 </a:t>
            </a:r>
          </a:p>
          <a:p>
            <a:pPr algn="just">
              <a:tabLst>
                <a:tab pos="457200" algn="l"/>
                <a:tab pos="2790825" algn="l"/>
              </a:tabLst>
            </a:pPr>
            <a:endParaRPr lang="es-MX" dirty="0">
              <a:latin typeface="Tahoma" pitchFamily="34" charset="0"/>
              <a:cs typeface="Times New Roman" pitchFamily="18" charset="0"/>
            </a:endParaRPr>
          </a:p>
          <a:p>
            <a:pPr algn="just">
              <a:tabLst>
                <a:tab pos="457200" algn="l"/>
                <a:tab pos="2790825" algn="l"/>
              </a:tabLst>
            </a:pPr>
            <a:r>
              <a:rPr lang="es-MX" b="1" dirty="0">
                <a:latin typeface="Tahoma" pitchFamily="34" charset="0"/>
                <a:cs typeface="Times New Roman" pitchFamily="18" charset="0"/>
              </a:rPr>
              <a:t>1 </a:t>
            </a:r>
            <a:r>
              <a:rPr lang="es-MX" dirty="0">
                <a:latin typeface="Tahoma" pitchFamily="34" charset="0"/>
                <a:cs typeface="Times New Roman" pitchFamily="18" charset="0"/>
              </a:rPr>
              <a:t>Transformador de 500 KVA 34.5 </a:t>
            </a:r>
            <a:r>
              <a:rPr lang="es-MX" dirty="0" err="1">
                <a:latin typeface="Tahoma" pitchFamily="34" charset="0"/>
                <a:cs typeface="Times New Roman" pitchFamily="18" charset="0"/>
              </a:rPr>
              <a:t>kV</a:t>
            </a:r>
            <a:endParaRPr lang="es-MX" dirty="0">
              <a:latin typeface="Tahoma" pitchFamily="34" charset="0"/>
              <a:cs typeface="Times New Roman" pitchFamily="18" charset="0"/>
            </a:endParaRPr>
          </a:p>
          <a:p>
            <a:pPr algn="just">
              <a:tabLst>
                <a:tab pos="457200" algn="l"/>
                <a:tab pos="2790825" algn="l"/>
              </a:tabLst>
            </a:pPr>
            <a:r>
              <a:rPr lang="es-MX" b="1" dirty="0">
                <a:latin typeface="Tahoma" pitchFamily="34" charset="0"/>
                <a:cs typeface="Times New Roman" pitchFamily="18" charset="0"/>
              </a:rPr>
              <a:t>1 </a:t>
            </a:r>
            <a:r>
              <a:rPr lang="es-MX" dirty="0">
                <a:latin typeface="Tahoma" pitchFamily="34" charset="0"/>
                <a:cs typeface="Times New Roman" pitchFamily="18" charset="0"/>
              </a:rPr>
              <a:t>Transformador de 150 KVA 34.5 </a:t>
            </a:r>
            <a:r>
              <a:rPr lang="es-MX" dirty="0" err="1">
                <a:latin typeface="Tahoma" pitchFamily="34" charset="0"/>
                <a:cs typeface="Times New Roman" pitchFamily="18" charset="0"/>
              </a:rPr>
              <a:t>kV</a:t>
            </a:r>
            <a:endParaRPr lang="es-MX" dirty="0">
              <a:latin typeface="Tahoma" pitchFamily="34" charset="0"/>
              <a:cs typeface="Times New Roman" pitchFamily="18" charset="0"/>
            </a:endParaRPr>
          </a:p>
          <a:p>
            <a:pPr algn="just">
              <a:tabLst>
                <a:tab pos="457200" algn="l"/>
                <a:tab pos="2790825" algn="l"/>
              </a:tabLst>
            </a:pPr>
            <a:r>
              <a:rPr lang="es-MX" dirty="0">
                <a:latin typeface="Tahoma" pitchFamily="34" charset="0"/>
                <a:cs typeface="Times New Roman" pitchFamily="18" charset="0"/>
              </a:rPr>
              <a:t>Tipo Pedestal Operación Radial</a:t>
            </a:r>
          </a:p>
          <a:p>
            <a:pPr algn="just">
              <a:tabLst>
                <a:tab pos="457200" algn="l"/>
                <a:tab pos="2790825" algn="l"/>
              </a:tabLst>
            </a:pPr>
            <a:endParaRPr lang="es-MX" dirty="0">
              <a:latin typeface="Tahoma" pitchFamily="34" charset="0"/>
              <a:cs typeface="Times New Roman" pitchFamily="18" charset="0"/>
            </a:endParaRPr>
          </a:p>
          <a:p>
            <a:pPr algn="just">
              <a:tabLst>
                <a:tab pos="457200" algn="l"/>
                <a:tab pos="2790825" algn="l"/>
              </a:tabLst>
            </a:pPr>
            <a:r>
              <a:rPr lang="es-MX" dirty="0">
                <a:latin typeface="Tahoma" pitchFamily="34" charset="0"/>
                <a:cs typeface="Times New Roman" pitchFamily="18" charset="0"/>
              </a:rPr>
              <a:t>9 Subestaciones Compactas </a:t>
            </a:r>
          </a:p>
          <a:p>
            <a:pPr algn="just">
              <a:tabLst>
                <a:tab pos="457200" algn="l"/>
                <a:tab pos="2790825" algn="l"/>
              </a:tabLst>
            </a:pPr>
            <a:r>
              <a:rPr lang="es-MX" dirty="0">
                <a:latin typeface="Tahoma" pitchFamily="34" charset="0"/>
                <a:cs typeface="Times New Roman" pitchFamily="18" charset="0"/>
              </a:rPr>
              <a:t>1 Tablero General </a:t>
            </a:r>
          </a:p>
          <a:p>
            <a:pPr algn="just">
              <a:tabLst>
                <a:tab pos="457200" algn="l"/>
                <a:tab pos="2790825" algn="l"/>
              </a:tabLst>
            </a:pPr>
            <a:r>
              <a:rPr lang="es-MX" dirty="0">
                <a:latin typeface="Tahoma" pitchFamily="34" charset="0"/>
                <a:cs typeface="Times New Roman" pitchFamily="18" charset="0"/>
              </a:rPr>
              <a:t>2 Módulos de Concentración </a:t>
            </a:r>
          </a:p>
          <a:p>
            <a:pPr algn="just">
              <a:tabLst>
                <a:tab pos="457200" algn="l"/>
                <a:tab pos="2790825" algn="l"/>
              </a:tabLst>
            </a:pPr>
            <a:endParaRPr lang="es-ES" dirty="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5722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contenido 2"/>
          <p:cNvSpPr>
            <a:spLocks noGrp="1"/>
          </p:cNvSpPr>
          <p:nvPr>
            <p:ph sz="half" idx="1"/>
          </p:nvPr>
        </p:nvSpPr>
        <p:spPr>
          <a:xfrm>
            <a:off x="5266320" y="116632"/>
            <a:ext cx="5940660" cy="6552728"/>
          </a:xfrm>
        </p:spPr>
        <p:txBody>
          <a:bodyPr>
            <a:normAutofit lnSpcReduction="10000"/>
          </a:bodyPr>
          <a:lstStyle/>
          <a:p>
            <a:pPr marL="223200" indent="-223200" algn="l" defTabSz="914400">
              <a:spcBef>
                <a:spcPts val="1800"/>
              </a:spcBef>
              <a:buClr>
                <a:srgbClr val="56C5FF"/>
              </a:buClr>
              <a:buSzPct val="100000"/>
              <a:buFont typeface="Arial"/>
              <a:buChar char="•"/>
            </a:pPr>
            <a:r>
              <a:rPr lang="es-ES" sz="2800" b="0" i="0" dirty="0">
                <a:solidFill>
                  <a:schemeClr val="tx1"/>
                </a:solidFill>
                <a:latin typeface="Corbel"/>
                <a:ea typeface="+mn-ea"/>
                <a:cs typeface="+mn-cs"/>
              </a:rPr>
              <a:t>Grupo BIMBO</a:t>
            </a:r>
          </a:p>
          <a:p>
            <a:pPr marL="0" indent="0" algn="l" defTabSz="914400">
              <a:spcBef>
                <a:spcPts val="1800"/>
              </a:spcBef>
              <a:buClr>
                <a:srgbClr val="56C5FF"/>
              </a:buClr>
              <a:buSzPct val="100000"/>
              <a:buNone/>
            </a:pPr>
            <a:r>
              <a:rPr lang="es-ES" sz="2000" b="0" i="0" dirty="0">
                <a:solidFill>
                  <a:schemeClr val="tx1"/>
                </a:solidFill>
                <a:latin typeface="Corbel"/>
                <a:ea typeface="+mn-ea"/>
                <a:cs typeface="+mn-cs"/>
              </a:rPr>
              <a:t>Nuestro Cliente desde 2003</a:t>
            </a:r>
          </a:p>
          <a:p>
            <a:pPr>
              <a:spcBef>
                <a:spcPts val="600"/>
              </a:spcBef>
              <a:buClr>
                <a:srgbClr val="56C5FF"/>
              </a:buClr>
            </a:pPr>
            <a:r>
              <a:rPr lang="es-ES" sz="2000" dirty="0" err="1"/>
              <a:t>Barcel</a:t>
            </a:r>
            <a:r>
              <a:rPr lang="es-ES" sz="2000" dirty="0"/>
              <a:t> del Norte</a:t>
            </a:r>
          </a:p>
          <a:p>
            <a:pPr>
              <a:spcBef>
                <a:spcPts val="600"/>
              </a:spcBef>
              <a:buClr>
                <a:srgbClr val="56C5FF"/>
              </a:buClr>
            </a:pPr>
            <a:r>
              <a:rPr lang="es-ES" sz="2000" dirty="0" err="1"/>
              <a:t>Barcel</a:t>
            </a:r>
            <a:r>
              <a:rPr lang="es-ES" sz="2000" dirty="0"/>
              <a:t> Toluca</a:t>
            </a:r>
          </a:p>
          <a:p>
            <a:pPr>
              <a:spcBef>
                <a:spcPts val="600"/>
              </a:spcBef>
              <a:buClr>
                <a:srgbClr val="56C5FF"/>
              </a:buClr>
            </a:pPr>
            <a:r>
              <a:rPr lang="es-ES" sz="2000" dirty="0" err="1"/>
              <a:t>Suandy</a:t>
            </a:r>
            <a:endParaRPr lang="es-ES" sz="2000" dirty="0"/>
          </a:p>
          <a:p>
            <a:pPr>
              <a:spcBef>
                <a:spcPts val="600"/>
              </a:spcBef>
              <a:buClr>
                <a:srgbClr val="56C5FF"/>
              </a:buClr>
            </a:pPr>
            <a:r>
              <a:rPr lang="es-ES" sz="2000" dirty="0"/>
              <a:t>Bimbo Guadalajara</a:t>
            </a:r>
          </a:p>
          <a:p>
            <a:pPr>
              <a:spcBef>
                <a:spcPts val="600"/>
              </a:spcBef>
              <a:buClr>
                <a:srgbClr val="56C5FF"/>
              </a:buClr>
            </a:pPr>
            <a:r>
              <a:rPr lang="es-ES" sz="2000" dirty="0"/>
              <a:t>Bimbo Mexicali</a:t>
            </a:r>
          </a:p>
          <a:p>
            <a:pPr>
              <a:spcBef>
                <a:spcPts val="600"/>
              </a:spcBef>
              <a:buClr>
                <a:srgbClr val="56C5FF"/>
              </a:buClr>
            </a:pPr>
            <a:r>
              <a:rPr lang="es-ES" sz="2000" dirty="0"/>
              <a:t>Bimbo Monterrey </a:t>
            </a:r>
          </a:p>
          <a:p>
            <a:pPr>
              <a:spcBef>
                <a:spcPts val="600"/>
              </a:spcBef>
              <a:buClr>
                <a:srgbClr val="56C5FF"/>
              </a:buClr>
            </a:pPr>
            <a:r>
              <a:rPr lang="es-ES" sz="2000" dirty="0"/>
              <a:t>Bimbo Tijuana</a:t>
            </a:r>
          </a:p>
          <a:p>
            <a:pPr>
              <a:spcBef>
                <a:spcPts val="600"/>
              </a:spcBef>
              <a:buClr>
                <a:srgbClr val="56C5FF"/>
              </a:buClr>
            </a:pPr>
            <a:r>
              <a:rPr lang="es-ES" sz="2000" dirty="0"/>
              <a:t>Bimbo San Luis</a:t>
            </a:r>
          </a:p>
          <a:p>
            <a:pPr>
              <a:spcBef>
                <a:spcPts val="600"/>
              </a:spcBef>
              <a:buClr>
                <a:srgbClr val="56C5FF"/>
              </a:buClr>
            </a:pPr>
            <a:r>
              <a:rPr lang="es-ES" sz="2000" dirty="0"/>
              <a:t>Bimbo Villahermosa</a:t>
            </a:r>
          </a:p>
          <a:p>
            <a:pPr>
              <a:spcBef>
                <a:spcPts val="600"/>
              </a:spcBef>
              <a:buClr>
                <a:srgbClr val="56C5FF"/>
              </a:buClr>
            </a:pPr>
            <a:r>
              <a:rPr lang="es-ES" sz="2000" dirty="0"/>
              <a:t>Pastas la Moderna</a:t>
            </a:r>
          </a:p>
          <a:p>
            <a:pPr>
              <a:spcBef>
                <a:spcPts val="600"/>
              </a:spcBef>
              <a:buClr>
                <a:srgbClr val="56C5FF"/>
              </a:buClr>
            </a:pPr>
            <a:r>
              <a:rPr lang="es-ES" sz="2000" dirty="0"/>
              <a:t>Galletas Gaby</a:t>
            </a:r>
          </a:p>
          <a:p>
            <a:pPr>
              <a:spcBef>
                <a:spcPts val="600"/>
              </a:spcBef>
              <a:buClr>
                <a:srgbClr val="56C5FF"/>
              </a:buClr>
            </a:pPr>
            <a:r>
              <a:rPr lang="es-ES" sz="2000" dirty="0"/>
              <a:t>ARCOR </a:t>
            </a:r>
          </a:p>
          <a:p>
            <a:pPr>
              <a:spcBef>
                <a:spcPts val="600"/>
              </a:spcBef>
              <a:buClr>
                <a:srgbClr val="56C5FF"/>
              </a:buClr>
            </a:pPr>
            <a:r>
              <a:rPr lang="es-ES" sz="2000" dirty="0"/>
              <a:t>Bimbo el Salvador</a:t>
            </a:r>
          </a:p>
          <a:p>
            <a:pPr>
              <a:spcBef>
                <a:spcPts val="600"/>
              </a:spcBef>
              <a:buClr>
                <a:srgbClr val="56C5FF"/>
              </a:buClr>
            </a:pPr>
            <a:r>
              <a:rPr lang="es-ES" sz="2000" dirty="0" err="1"/>
              <a:t>Wonder</a:t>
            </a:r>
            <a:endParaRPr lang="es-ES" sz="2000" dirty="0"/>
          </a:p>
          <a:p>
            <a:pPr>
              <a:spcBef>
                <a:spcPts val="600"/>
              </a:spcBef>
              <a:buClr>
                <a:srgbClr val="56C5FF"/>
              </a:buClr>
            </a:pPr>
            <a:r>
              <a:rPr lang="es-ES" sz="2000" dirty="0" err="1"/>
              <a:t>Fripan</a:t>
            </a:r>
            <a:endParaRPr lang="es-ES" sz="2000" dirty="0"/>
          </a:p>
          <a:p>
            <a:pPr>
              <a:spcBef>
                <a:spcPts val="600"/>
              </a:spcBef>
              <a:buClr>
                <a:srgbClr val="56C5FF"/>
              </a:buClr>
            </a:pPr>
            <a:r>
              <a:rPr lang="es-ES" sz="2000" dirty="0" err="1"/>
              <a:t>Hazpan</a:t>
            </a:r>
            <a:endParaRPr lang="es-ES" sz="20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2190" y="1540058"/>
            <a:ext cx="4941168" cy="37058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ángulo 4"/>
          <p:cNvSpPr/>
          <p:nvPr/>
        </p:nvSpPr>
        <p:spPr>
          <a:xfrm>
            <a:off x="8389339" y="930458"/>
            <a:ext cx="3384377" cy="2653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ES" sz="2000" dirty="0"/>
              <a:t>Bimbo Santa Maria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ES" sz="2000" dirty="0"/>
              <a:t>Bimbo Occidente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ES" sz="2000" dirty="0" err="1"/>
              <a:t>Marinela</a:t>
            </a:r>
            <a:r>
              <a:rPr lang="es-ES" sz="2000" dirty="0"/>
              <a:t> Occidente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ES" sz="2000" dirty="0"/>
              <a:t>Bimbo Pacifico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ES" sz="2000" dirty="0"/>
              <a:t>Bimbo Golfo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ES" sz="2000" dirty="0"/>
              <a:t>Bimbo </a:t>
            </a:r>
            <a:r>
              <a:rPr lang="es-ES" sz="2000" dirty="0" err="1"/>
              <a:t>Merida</a:t>
            </a:r>
            <a:endParaRPr lang="es-ES" sz="2000" dirty="0"/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ES" sz="2000" dirty="0"/>
              <a:t>Productos la Morena</a:t>
            </a:r>
          </a:p>
        </p:txBody>
      </p:sp>
    </p:spTree>
    <p:extLst>
      <p:ext uri="{BB962C8B-B14F-4D97-AF65-F5344CB8AC3E}">
        <p14:creationId xmlns:p14="http://schemas.microsoft.com/office/powerpoint/2010/main" val="13836661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contenido 2"/>
          <p:cNvSpPr>
            <a:spLocks noGrp="1"/>
          </p:cNvSpPr>
          <p:nvPr>
            <p:ph sz="half" idx="1"/>
          </p:nvPr>
        </p:nvSpPr>
        <p:spPr>
          <a:xfrm>
            <a:off x="5266320" y="116632"/>
            <a:ext cx="5940660" cy="6552728"/>
          </a:xfrm>
        </p:spPr>
        <p:txBody>
          <a:bodyPr>
            <a:normAutofit lnSpcReduction="10000"/>
          </a:bodyPr>
          <a:lstStyle/>
          <a:p>
            <a:pPr marL="223200" indent="-223200" algn="l" defTabSz="914400">
              <a:spcBef>
                <a:spcPts val="1800"/>
              </a:spcBef>
              <a:buClr>
                <a:srgbClr val="56C5FF"/>
              </a:buClr>
              <a:buSzPct val="100000"/>
              <a:buFont typeface="Arial"/>
              <a:buChar char="•"/>
            </a:pPr>
            <a:r>
              <a:rPr lang="es-ES" sz="2800" b="0" i="0" dirty="0">
                <a:solidFill>
                  <a:schemeClr val="tx1"/>
                </a:solidFill>
                <a:latin typeface="Corbel"/>
                <a:ea typeface="+mn-ea"/>
                <a:cs typeface="+mn-cs"/>
              </a:rPr>
              <a:t>Grupo BIMBO</a:t>
            </a:r>
          </a:p>
          <a:p>
            <a:pPr marL="0" indent="0" algn="l" defTabSz="914400">
              <a:spcBef>
                <a:spcPts val="1800"/>
              </a:spcBef>
              <a:buClr>
                <a:srgbClr val="56C5FF"/>
              </a:buClr>
              <a:buSzPct val="100000"/>
              <a:buNone/>
            </a:pPr>
            <a:r>
              <a:rPr lang="es-ES" sz="2000" b="0" i="0" dirty="0">
                <a:solidFill>
                  <a:schemeClr val="tx1"/>
                </a:solidFill>
                <a:latin typeface="Corbel"/>
                <a:ea typeface="+mn-ea"/>
                <a:cs typeface="+mn-cs"/>
              </a:rPr>
              <a:t>Desde el año 2016 ESTAMOS PARTICIAPNDO CON EL GRUPO  EN  EL CAMBIO DE TRANSFORMADORES EN ACEITE  A TIPO SECO ENCAPSULADO EN LAS SIGUIENTES PLANTAS</a:t>
            </a:r>
          </a:p>
          <a:p>
            <a:pPr marL="0" indent="0" algn="l" defTabSz="914400">
              <a:spcBef>
                <a:spcPts val="1800"/>
              </a:spcBef>
              <a:buClr>
                <a:srgbClr val="56C5FF"/>
              </a:buClr>
              <a:buSzPct val="100000"/>
              <a:buNone/>
            </a:pPr>
            <a:endParaRPr lang="es-ES" sz="2000" b="0" i="0" dirty="0">
              <a:solidFill>
                <a:schemeClr val="tx1"/>
              </a:solidFill>
              <a:latin typeface="Corbel"/>
              <a:ea typeface="+mn-ea"/>
              <a:cs typeface="+mn-cs"/>
            </a:endParaRPr>
          </a:p>
          <a:p>
            <a:pPr>
              <a:spcBef>
                <a:spcPts val="600"/>
              </a:spcBef>
              <a:buClr>
                <a:srgbClr val="56C5FF"/>
              </a:buClr>
            </a:pPr>
            <a:r>
              <a:rPr lang="es-ES" sz="2000" dirty="0"/>
              <a:t>Barcel Toluca</a:t>
            </a:r>
          </a:p>
          <a:p>
            <a:pPr>
              <a:spcBef>
                <a:spcPts val="600"/>
              </a:spcBef>
              <a:buClr>
                <a:srgbClr val="56C5FF"/>
              </a:buClr>
            </a:pPr>
            <a:r>
              <a:rPr lang="es-ES" sz="2000" dirty="0"/>
              <a:t>Bimbo Guadalajara</a:t>
            </a:r>
          </a:p>
          <a:p>
            <a:pPr>
              <a:spcBef>
                <a:spcPts val="600"/>
              </a:spcBef>
              <a:buClr>
                <a:srgbClr val="56C5FF"/>
              </a:buClr>
            </a:pPr>
            <a:r>
              <a:rPr lang="es-ES" sz="2000" dirty="0"/>
              <a:t>Bimbo Mexicali</a:t>
            </a:r>
          </a:p>
          <a:p>
            <a:pPr>
              <a:spcBef>
                <a:spcPts val="600"/>
              </a:spcBef>
              <a:buClr>
                <a:srgbClr val="56C5FF"/>
              </a:buClr>
            </a:pPr>
            <a:r>
              <a:rPr lang="es-ES" sz="2000" dirty="0"/>
              <a:t>Bimbo Monterrey </a:t>
            </a:r>
          </a:p>
          <a:p>
            <a:pPr>
              <a:spcBef>
                <a:spcPts val="600"/>
              </a:spcBef>
              <a:buClr>
                <a:srgbClr val="56C5FF"/>
              </a:buClr>
            </a:pPr>
            <a:r>
              <a:rPr lang="es-ES" sz="2000" dirty="0"/>
              <a:t>Bimbo San Luis</a:t>
            </a:r>
          </a:p>
          <a:p>
            <a:pPr>
              <a:spcBef>
                <a:spcPts val="600"/>
              </a:spcBef>
              <a:buClr>
                <a:srgbClr val="56C5FF"/>
              </a:buClr>
            </a:pPr>
            <a:r>
              <a:rPr lang="es-ES" sz="2000" dirty="0"/>
              <a:t>Bimbo Villahermosa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</a:pPr>
            <a:r>
              <a:rPr lang="es-ES" sz="2000" dirty="0"/>
              <a:t>Bimbo Occidente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</a:pPr>
            <a:r>
              <a:rPr lang="es-ES" sz="2000" dirty="0"/>
              <a:t>Marinela Occidente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</a:pPr>
            <a:r>
              <a:rPr lang="es-ES" sz="2000" dirty="0"/>
              <a:t>Bimbo Pacifico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</a:pPr>
            <a:r>
              <a:rPr lang="es-ES" sz="2000" dirty="0"/>
              <a:t>Bimbo Golfo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</a:pPr>
            <a:r>
              <a:rPr lang="es-ES" sz="2000" dirty="0"/>
              <a:t>Bimbo Mérida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</a:pPr>
            <a:r>
              <a:rPr lang="es-ES" sz="2000" dirty="0"/>
              <a:t>Bimbo Azcapotzalco.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</a:pPr>
            <a:r>
              <a:rPr lang="es-ES" sz="2000" dirty="0"/>
              <a:t>Bimbo Irapuato</a:t>
            </a:r>
          </a:p>
          <a:p>
            <a:pPr marL="0" indent="0">
              <a:spcBef>
                <a:spcPts val="600"/>
              </a:spcBef>
              <a:buClr>
                <a:srgbClr val="56C5FF"/>
              </a:buClr>
              <a:buNone/>
            </a:pPr>
            <a:endParaRPr lang="es-ES" sz="200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185FFEE-5AA1-4A27-AC36-0AD62BE3D3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876" y="908720"/>
            <a:ext cx="3273828" cy="436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6572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contenido 2"/>
          <p:cNvSpPr>
            <a:spLocks noGrp="1"/>
          </p:cNvSpPr>
          <p:nvPr>
            <p:ph sz="half" idx="1"/>
          </p:nvPr>
        </p:nvSpPr>
        <p:spPr>
          <a:xfrm>
            <a:off x="909836" y="476672"/>
            <a:ext cx="3744416" cy="864096"/>
          </a:xfrm>
        </p:spPr>
        <p:txBody>
          <a:bodyPr>
            <a:normAutofit/>
          </a:bodyPr>
          <a:lstStyle/>
          <a:p>
            <a:pPr marL="223200" indent="-223200" algn="l" defTabSz="914400">
              <a:spcBef>
                <a:spcPts val="1800"/>
              </a:spcBef>
              <a:buClr>
                <a:srgbClr val="56C5FF"/>
              </a:buClr>
              <a:buSzPct val="100000"/>
              <a:buFont typeface="Arial"/>
              <a:buChar char="•"/>
            </a:pPr>
            <a:r>
              <a:rPr lang="es-ES" sz="3900" b="0" i="0" dirty="0">
                <a:solidFill>
                  <a:schemeClr val="tx1"/>
                </a:solidFill>
                <a:latin typeface="Corbel"/>
                <a:ea typeface="+mn-ea"/>
                <a:cs typeface="+mn-cs"/>
              </a:rPr>
              <a:t>AHMSA</a:t>
            </a:r>
          </a:p>
          <a:p>
            <a:pPr marL="0" indent="0" algn="l" defTabSz="914400">
              <a:spcBef>
                <a:spcPts val="1800"/>
              </a:spcBef>
              <a:buClr>
                <a:srgbClr val="56C5FF"/>
              </a:buClr>
              <a:buSzPct val="100000"/>
              <a:buNone/>
            </a:pPr>
            <a:endParaRPr lang="es-ES" sz="3900" dirty="0">
              <a:latin typeface="Corbel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4942284" y="466650"/>
            <a:ext cx="6768752" cy="5924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>
                <a:latin typeface="+mj-lt"/>
                <a:cs typeface="Calibri" panose="020F0502020204030204" pitchFamily="34" charset="0"/>
              </a:rPr>
              <a:t>Nuestro Cliente desde 2014:</a:t>
            </a:r>
          </a:p>
          <a:p>
            <a:endParaRPr lang="es-ES" dirty="0">
              <a:latin typeface="+mj-lt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>
                <a:latin typeface="+mj-lt"/>
                <a:cs typeface="Calibri" panose="020F0502020204030204" pitchFamily="34" charset="0"/>
              </a:rPr>
              <a:t>1 Transformador de  3000 KVA 13.8 kV en A.T. 480/277 en B.T.  Tipo ONAN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>
                <a:latin typeface="+mj-lt"/>
                <a:cs typeface="Calibri" panose="020F0502020204030204" pitchFamily="34" charset="0"/>
              </a:rPr>
              <a:t>1 Transformador de 400 KVA Tipo Seco Conexión ZIG-ZAG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>
                <a:latin typeface="+mj-lt"/>
                <a:cs typeface="Calibri" panose="020F0502020204030204" pitchFamily="34" charset="0"/>
              </a:rPr>
              <a:t>1 Transformador de 15 KVA Tipo Poste 13.8 kV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>
                <a:latin typeface="+mj-lt"/>
                <a:cs typeface="Calibri" panose="020F0502020204030204" pitchFamily="34" charset="0"/>
              </a:rPr>
              <a:t>2 Transformador de 150 KVA  480-220/127 V. tipo ONAN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>
                <a:latin typeface="+mj-lt"/>
                <a:cs typeface="Calibri" panose="020F0502020204030204" pitchFamily="34" charset="0"/>
              </a:rPr>
              <a:t>1 Transformador de 225 KVA Tipo Seco 480-220/127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>
                <a:cs typeface="Calibri" panose="020F0502020204030204" pitchFamily="34" charset="0"/>
              </a:rPr>
              <a:t>1 Transformador de 75 KVA Tipo Seco 480-220/127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>
                <a:latin typeface="+mj-lt"/>
                <a:cs typeface="Calibri" panose="020F0502020204030204" pitchFamily="34" charset="0"/>
              </a:rPr>
              <a:t>4 Transformadores de 2500 KVA 34.5 kV 480/277 V. Tipo ONAN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>
                <a:cs typeface="Calibri" panose="020F0502020204030204" pitchFamily="34" charset="0"/>
              </a:rPr>
              <a:t>1 Transformador de 1750 KVA en 34.5 kV 480/277 V. Tipo ONAN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>
                <a:cs typeface="Calibri" panose="020F0502020204030204" pitchFamily="34" charset="0"/>
              </a:rPr>
              <a:t>1 Transformador de 1550 KVA en 34.5 kV 480/277 V. Tipo ONAN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>
                <a:cs typeface="Calibri" panose="020F0502020204030204" pitchFamily="34" charset="0"/>
              </a:rPr>
              <a:t>1 Transformador de 220 KVA Tipo Seco 460-460/266 V.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>
              <a:latin typeface="+mj-lt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836" y="1700808"/>
            <a:ext cx="3458617" cy="3456384"/>
          </a:xfrm>
          <a:prstGeom prst="roundRect">
            <a:avLst>
              <a:gd name="adj" fmla="val 1039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284203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contenido 2"/>
          <p:cNvSpPr>
            <a:spLocks noGrp="1"/>
          </p:cNvSpPr>
          <p:nvPr>
            <p:ph sz="half" idx="1"/>
          </p:nvPr>
        </p:nvSpPr>
        <p:spPr>
          <a:xfrm>
            <a:off x="477788" y="476672"/>
            <a:ext cx="4464496" cy="1512168"/>
          </a:xfrm>
        </p:spPr>
        <p:txBody>
          <a:bodyPr>
            <a:normAutofit/>
          </a:bodyPr>
          <a:lstStyle/>
          <a:p>
            <a:pPr marL="223200" indent="-223200" algn="l" defTabSz="914400">
              <a:spcBef>
                <a:spcPts val="1800"/>
              </a:spcBef>
              <a:buClr>
                <a:srgbClr val="56C5FF"/>
              </a:buClr>
              <a:buSzPct val="100000"/>
              <a:buFont typeface="Arial"/>
              <a:buChar char="•"/>
            </a:pPr>
            <a:r>
              <a:rPr lang="es-ES" sz="3900" b="0" i="0" dirty="0">
                <a:solidFill>
                  <a:schemeClr val="tx1"/>
                </a:solidFill>
                <a:latin typeface="Corbel"/>
                <a:ea typeface="+mn-ea"/>
                <a:cs typeface="+mn-cs"/>
              </a:rPr>
              <a:t>Territorio Santos Modelo 2008</a:t>
            </a:r>
          </a:p>
        </p:txBody>
      </p:sp>
      <p:sp>
        <p:nvSpPr>
          <p:cNvPr id="2" name="Rectángulo 1"/>
          <p:cNvSpPr/>
          <p:nvPr/>
        </p:nvSpPr>
        <p:spPr>
          <a:xfrm>
            <a:off x="5456837" y="365899"/>
            <a:ext cx="6542231" cy="30623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buClr>
                <a:srgbClr val="56C5FF"/>
              </a:buClr>
              <a:buSzPct val="100000"/>
            </a:pPr>
            <a:r>
              <a:rPr lang="es-ES" dirty="0"/>
              <a:t>1- Transformador de 300 KVA Clase 15 </a:t>
            </a:r>
            <a:r>
              <a:rPr lang="es-ES" dirty="0" err="1"/>
              <a:t>kV</a:t>
            </a:r>
            <a:endParaRPr lang="es-ES" dirty="0"/>
          </a:p>
          <a:p>
            <a:pPr algn="just">
              <a:spcBef>
                <a:spcPts val="600"/>
              </a:spcBef>
              <a:buClr>
                <a:srgbClr val="56C5FF"/>
              </a:buClr>
              <a:buSzPct val="100000"/>
            </a:pPr>
            <a:r>
              <a:rPr lang="es-ES" sz="2000" dirty="0"/>
              <a:t>1 Transformador de 750 KVA Clase 15 </a:t>
            </a:r>
            <a:r>
              <a:rPr lang="es-ES" sz="2000" dirty="0" err="1"/>
              <a:t>kV</a:t>
            </a:r>
            <a:endParaRPr lang="es-ES" sz="2000" dirty="0"/>
          </a:p>
          <a:p>
            <a:pPr algn="just">
              <a:spcBef>
                <a:spcPts val="600"/>
              </a:spcBef>
              <a:buClr>
                <a:srgbClr val="56C5FF"/>
              </a:buClr>
              <a:buSzPct val="100000"/>
            </a:pPr>
            <a:r>
              <a:rPr lang="es-ES" sz="2000" dirty="0"/>
              <a:t>1 Transformador de 750 KVA Clase 15 </a:t>
            </a:r>
            <a:r>
              <a:rPr lang="es-ES" sz="2000" dirty="0" err="1"/>
              <a:t>kV</a:t>
            </a:r>
            <a:r>
              <a:rPr lang="es-ES" sz="2000" dirty="0"/>
              <a:t> </a:t>
            </a:r>
            <a:r>
              <a:rPr lang="es-ES" sz="2000" dirty="0" err="1"/>
              <a:t>Reconectable</a:t>
            </a:r>
            <a:endParaRPr lang="es-ES" sz="2000" dirty="0"/>
          </a:p>
          <a:p>
            <a:pPr algn="just">
              <a:spcBef>
                <a:spcPts val="600"/>
              </a:spcBef>
              <a:buClr>
                <a:srgbClr val="56C5FF"/>
              </a:buClr>
              <a:buSzPct val="100000"/>
            </a:pPr>
            <a:r>
              <a:rPr lang="es-ES" sz="2000" dirty="0"/>
              <a:t>1 Transformador de 1000 KVA Clase 15 </a:t>
            </a:r>
            <a:r>
              <a:rPr lang="es-ES" sz="2000" dirty="0" err="1"/>
              <a:t>kV</a:t>
            </a:r>
            <a:r>
              <a:rPr lang="es-ES" sz="2000" dirty="0"/>
              <a:t> </a:t>
            </a:r>
            <a:r>
              <a:rPr lang="es-ES" sz="2000" dirty="0" err="1"/>
              <a:t>Reconectable</a:t>
            </a:r>
            <a:endParaRPr lang="es-ES" sz="2000" dirty="0"/>
          </a:p>
          <a:p>
            <a:pPr algn="just">
              <a:spcBef>
                <a:spcPts val="600"/>
              </a:spcBef>
              <a:buClr>
                <a:srgbClr val="56C5FF"/>
              </a:buClr>
              <a:buSzPct val="100000"/>
            </a:pPr>
            <a:r>
              <a:rPr lang="es-ES" sz="2000" dirty="0"/>
              <a:t>2 Transformador de 112.5 KVA Clase 15 </a:t>
            </a:r>
            <a:r>
              <a:rPr lang="es-ES" sz="2000" dirty="0" err="1"/>
              <a:t>kV</a:t>
            </a:r>
            <a:r>
              <a:rPr lang="es-ES" sz="2000" dirty="0"/>
              <a:t> </a:t>
            </a:r>
            <a:r>
              <a:rPr lang="es-ES" sz="2000" dirty="0" err="1"/>
              <a:t>Reconectable</a:t>
            </a:r>
            <a:endParaRPr lang="es-ES" sz="2000" dirty="0"/>
          </a:p>
          <a:p>
            <a:pPr algn="just">
              <a:spcBef>
                <a:spcPts val="600"/>
              </a:spcBef>
              <a:buClr>
                <a:srgbClr val="56C5FF"/>
              </a:buClr>
              <a:buSzPct val="100000"/>
            </a:pPr>
            <a:r>
              <a:rPr lang="es-ES" sz="2000" dirty="0"/>
              <a:t> 2 Transformador de 150 KVA Clase 15 </a:t>
            </a:r>
            <a:r>
              <a:rPr lang="es-ES" sz="2000" dirty="0" err="1"/>
              <a:t>kV</a:t>
            </a:r>
            <a:r>
              <a:rPr lang="es-ES" sz="2000" dirty="0"/>
              <a:t> </a:t>
            </a:r>
            <a:r>
              <a:rPr lang="es-ES" sz="2000" dirty="0" err="1"/>
              <a:t>Reconectable</a:t>
            </a:r>
            <a:endParaRPr lang="es-ES" sz="2000" dirty="0"/>
          </a:p>
          <a:p>
            <a:pPr algn="just">
              <a:spcBef>
                <a:spcPts val="600"/>
              </a:spcBef>
              <a:buClr>
                <a:srgbClr val="56C5FF"/>
              </a:buClr>
              <a:buSzPct val="100000"/>
            </a:pPr>
            <a:r>
              <a:rPr lang="es-ES" sz="2000" dirty="0"/>
              <a:t>TIPO SECO NEMA 1</a:t>
            </a:r>
          </a:p>
          <a:p>
            <a:pPr algn="just">
              <a:spcBef>
                <a:spcPts val="600"/>
              </a:spcBef>
              <a:buClr>
                <a:srgbClr val="56C5FF"/>
              </a:buClr>
              <a:buSzPct val="100000"/>
            </a:pPr>
            <a:r>
              <a:rPr lang="es-ES" sz="2000" dirty="0"/>
              <a:t>2 Transformadores 500 KVA Clase 15 </a:t>
            </a:r>
            <a:r>
              <a:rPr lang="es-ES" sz="2000" dirty="0" err="1"/>
              <a:t>kV</a:t>
            </a:r>
            <a:r>
              <a:rPr lang="es-ES" sz="2000" dirty="0"/>
              <a:t> conexión WYE-WYE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876" y="3757271"/>
            <a:ext cx="2121148" cy="25235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Rectángulo 5"/>
          <p:cNvSpPr/>
          <p:nvPr/>
        </p:nvSpPr>
        <p:spPr>
          <a:xfrm>
            <a:off x="483434" y="1738431"/>
            <a:ext cx="3816424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  <a:buClr>
                <a:srgbClr val="56C5FF"/>
              </a:buClr>
              <a:buSzPct val="100000"/>
            </a:pPr>
            <a:r>
              <a:rPr lang="es-ES" sz="2000" dirty="0"/>
              <a:t>(Estadio Corona)</a:t>
            </a:r>
          </a:p>
          <a:p>
            <a:pPr algn="just">
              <a:spcBef>
                <a:spcPts val="1800"/>
              </a:spcBef>
              <a:buClr>
                <a:srgbClr val="56C5FF"/>
              </a:buClr>
              <a:buSzPct val="100000"/>
            </a:pPr>
            <a:r>
              <a:rPr lang="es-ES" sz="2000" dirty="0"/>
              <a:t>Suministramos Transformadores Tipo Seco, Subestaciones y Tableros para todo el Proyecto.</a:t>
            </a:r>
            <a:endParaRPr lang="es-ES" sz="2400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12" y="3466622"/>
            <a:ext cx="4997691" cy="310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1265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Digital Blue Tunnel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Digital Blue Tunnel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2E257D54-B65D-4775-8A47-BF76CA13EEE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834</Words>
  <Application>Microsoft Office PowerPoint</Application>
  <PresentationFormat>Personalizado</PresentationFormat>
  <Paragraphs>147</Paragraphs>
  <Slides>12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Corbel</vt:lpstr>
      <vt:lpstr>Segoe UI</vt:lpstr>
      <vt:lpstr>Tahoma</vt:lpstr>
      <vt:lpstr>Tema de Office</vt:lpstr>
      <vt:lpstr>Principales Proyectos y Clientes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2016-06-13T19:00:03Z</dcterms:created>
  <dcterms:modified xsi:type="dcterms:W3CDTF">2019-04-12T16:40:38Z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TC028952619991</vt:lpwstr>
  </property>
</Properties>
</file>