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64" r:id="rId2"/>
    <p:sldId id="275" r:id="rId3"/>
    <p:sldId id="278" r:id="rId4"/>
    <p:sldId id="279" r:id="rId5"/>
    <p:sldId id="276" r:id="rId6"/>
    <p:sldId id="271" r:id="rId7"/>
    <p:sldId id="258" r:id="rId8"/>
    <p:sldId id="272" r:id="rId9"/>
    <p:sldId id="273" r:id="rId10"/>
    <p:sldId id="277" r:id="rId11"/>
  </p:sldIdLst>
  <p:sldSz cx="6858000" cy="9144000" type="letter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65" d="100"/>
          <a:sy n="65" d="100"/>
        </p:scale>
        <p:origin x="2352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40D26-7CB0-47F1-83DC-FEBF0CBC5525}" type="datetimeFigureOut">
              <a:rPr lang="es-MX" smtClean="0"/>
              <a:t>06/04/2019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606800" y="514350"/>
            <a:ext cx="1930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30FC2-D803-43E1-9D1C-7094CEC847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344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606800" y="514350"/>
            <a:ext cx="19304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0FC2-D803-43E1-9D1C-7094CEC847D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416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606800" y="514350"/>
            <a:ext cx="19304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0FC2-D803-43E1-9D1C-7094CEC847D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736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606800" y="514350"/>
            <a:ext cx="19304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0FC2-D803-43E1-9D1C-7094CEC847D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160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606800" y="514350"/>
            <a:ext cx="19304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0FC2-D803-43E1-9D1C-7094CEC847D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575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1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14350" y="2336804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48005" indent="0" algn="r">
              <a:buNone/>
              <a:defRPr>
                <a:solidFill>
                  <a:schemeClr val="tx2"/>
                </a:solidFill>
              </a:defRPr>
            </a:lvl1pPr>
            <a:lvl2pPr marL="342891" indent="0" algn="ctr">
              <a:buNone/>
            </a:lvl2pPr>
            <a:lvl3pPr marL="685783" indent="0" algn="ctr">
              <a:buNone/>
            </a:lvl3pPr>
            <a:lvl4pPr marL="1028674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9" indent="0" algn="ctr">
              <a:buNone/>
            </a:lvl7pPr>
            <a:lvl8pPr marL="2400240" indent="0" algn="ctr">
              <a:buNone/>
            </a:lvl8pPr>
            <a:lvl9pPr marL="2743131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2824" y="6604001"/>
            <a:ext cx="6860824" cy="2549451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1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351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351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55F5A4-FE93-4B2C-A59A-BC76B0941DD1}" type="datetime1">
              <a:rPr lang="es-MX" smtClean="0"/>
              <a:t>06/04/2019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s-MX"/>
              <a:t>R.01-MARZO 2019</a:t>
            </a: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CE54D7-B66A-42A1-AB6D-EBAAF42ED67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1975107"/>
            <a:ext cx="6172200" cy="584809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F376-38C9-46AE-A676-22C9C10997E6}" type="datetime1">
              <a:rPr lang="es-MX" smtClean="0"/>
              <a:t>06/04/2019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54D7-B66A-42A1-AB6D-EBAAF42ED67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133011" y="366189"/>
            <a:ext cx="1333103" cy="745701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7B5D-D2ED-42C8-8E1D-CE47FAEFA2D9}" type="datetime1">
              <a:rPr lang="es-MX" smtClean="0"/>
              <a:t>06/04/2019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54D7-B66A-42A1-AB6D-EBAAF42ED67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C7BE-AFC5-4BF1-BD22-EC867841028F}" type="datetime1">
              <a:rPr lang="es-MX" smtClean="0"/>
              <a:t>06/04/2019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54D7-B66A-42A1-AB6D-EBAAF42ED67A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C003-61F4-41E9-B5B7-2742F13E9EA4}" type="datetime1">
              <a:rPr lang="es-MX" smtClean="0"/>
              <a:t>06/04/2019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54D7-B66A-42A1-AB6D-EBAAF42ED67A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Cheurón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351"/>
          </a:p>
        </p:txBody>
      </p:sp>
      <p:sp>
        <p:nvSpPr>
          <p:cNvPr id="8" name="7 Cheurón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35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1975106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1975106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F830-5C33-4881-B331-E2A5979CD748}" type="datetime1">
              <a:rPr lang="es-MX" smtClean="0"/>
              <a:t>06/04/2019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54D7-B66A-42A1-AB6D-EBAAF42ED67A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1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3483771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1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42901" y="1925727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1925727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25C6-71B6-4B05-A23B-706D95B4B453}" type="datetime1">
              <a:rPr lang="es-MX" smtClean="0"/>
              <a:t>06/04/2019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54D7-B66A-42A1-AB6D-EBAAF42ED67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5C21-4458-4016-8E13-BDE85DFD11B5}" type="datetime1">
              <a:rPr lang="es-MX" smtClean="0"/>
              <a:t>06/04/2019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54D7-B66A-42A1-AB6D-EBAAF42ED67A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85AD-A576-4E97-AD0B-A160785B5B8B}" type="datetime1">
              <a:rPr lang="es-MX" smtClean="0"/>
              <a:t>06/04/2019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54D7-B66A-42A1-AB6D-EBAAF42ED67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1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/>
          <a:p>
            <a:fld id="{8D358355-E61C-40D7-8885-2082FBA47194}" type="datetime1">
              <a:rPr lang="es-MX" smtClean="0"/>
              <a:t>06/04/2019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E54D7-B66A-42A1-AB6D-EBAAF42ED67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5924" y="7257871"/>
            <a:ext cx="5372100" cy="864309"/>
          </a:xfrm>
          <a:noFill/>
        </p:spPr>
        <p:txBody>
          <a:bodyPr lIns="91440" tIns="0" rIns="91440" anchor="t"/>
          <a:lstStyle>
            <a:lvl1pPr marL="0" marR="13716" indent="0" algn="r">
              <a:buNone/>
              <a:defRPr sz="1051"/>
            </a:lvl1pPr>
            <a:lvl2pPr>
              <a:defRPr sz="900"/>
            </a:lvl2pPr>
            <a:lvl3pPr>
              <a:defRPr sz="751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F8E909-5C5E-487E-9E71-EA0A50B294A2}" type="datetime1">
              <a:rPr lang="es-MX" smtClean="0"/>
              <a:t>06/04/2019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85055" y="8543928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s-MX"/>
              <a:t>R.01-MARZO 2019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CE54D7-B66A-42A1-AB6D-EBAAF42ED67A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450" y="6486831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1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374455" y="7926583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anchor="t" compatLnSpc="1"/>
          <a:lstStyle/>
          <a:p>
            <a:endParaRPr kumimoji="0" lang="en-US" sz="1351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anchor="t" compatLnSpc="1"/>
          <a:lstStyle/>
          <a:p>
            <a:endParaRPr kumimoji="0" lang="en-US" sz="1351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4532" y="7721672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1" rIns="68580" bIns="34291" anchor="ctr" compatLnSpc="1"/>
          <a:lstStyle/>
          <a:p>
            <a:pPr algn="ctr" eaLnBrk="1" latinLnBrk="0" hangingPunct="1"/>
            <a:endParaRPr kumimoji="0" lang="en-US" sz="1351"/>
          </a:p>
        </p:txBody>
      </p:sp>
      <p:cxnSp>
        <p:nvCxnSpPr>
          <p:cNvPr id="11" name="10 Conector recto"/>
          <p:cNvCxnSpPr/>
          <p:nvPr/>
        </p:nvCxnSpPr>
        <p:spPr>
          <a:xfrm>
            <a:off x="-6928" y="7716986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351"/>
          </a:p>
        </p:txBody>
      </p:sp>
      <p:sp>
        <p:nvSpPr>
          <p:cNvPr id="13" name="12 Cheurón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35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374455" y="7926583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anchor="t" compatLnSpc="1"/>
          <a:lstStyle/>
          <a:p>
            <a:endParaRPr kumimoji="0" lang="en-US" sz="1351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anchor="t" compatLnSpc="1"/>
          <a:lstStyle/>
          <a:p>
            <a:endParaRPr kumimoji="0" lang="en-US" sz="1351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4532" y="7721672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1" rIns="68580" bIns="34291" anchor="ctr" compatLnSpc="1"/>
          <a:lstStyle/>
          <a:p>
            <a:pPr algn="ctr" eaLnBrk="1" latinLnBrk="0" hangingPunct="1"/>
            <a:endParaRPr kumimoji="0" lang="en-US" sz="1351"/>
          </a:p>
        </p:txBody>
      </p:sp>
      <p:cxnSp>
        <p:nvCxnSpPr>
          <p:cNvPr id="15" name="14 Conector recto"/>
          <p:cNvCxnSpPr/>
          <p:nvPr/>
        </p:nvCxnSpPr>
        <p:spPr>
          <a:xfrm>
            <a:off x="-6928" y="7716986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342900" y="1975106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1">
                <a:solidFill>
                  <a:schemeClr val="tx1"/>
                </a:solidFill>
              </a:defRPr>
            </a:lvl1pPr>
            <a:extLst/>
          </a:lstStyle>
          <a:p>
            <a:fld id="{00BE479A-0299-437E-BCFA-1511D874DE70}" type="datetime1">
              <a:rPr lang="es-MX" smtClean="0"/>
              <a:t>06/04/2019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285055" y="8543928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1">
                <a:solidFill>
                  <a:schemeClr val="tx1"/>
                </a:solidFill>
              </a:defRPr>
            </a:lvl1pPr>
            <a:extLst/>
          </a:lstStyle>
          <a:p>
            <a:r>
              <a:rPr lang="es-MX"/>
              <a:t>R.01-MARZO 2019</a:t>
            </a: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485454" y="8543928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1" b="0">
                <a:solidFill>
                  <a:schemeClr val="tx1"/>
                </a:solidFill>
              </a:defRPr>
            </a:lvl1pPr>
            <a:extLst/>
          </a:lstStyle>
          <a:p>
            <a:fld id="{2ECE54D7-B66A-42A1-AB6D-EBAAF42ED67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13" indent="-192019" algn="l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6332" indent="-171446" algn="l" rtl="0" eaLnBrk="1" latinLnBrk="0" hangingPunct="1">
        <a:spcBef>
          <a:spcPts val="243"/>
        </a:spcBef>
        <a:buClr>
          <a:schemeClr val="accent1"/>
        </a:buClr>
        <a:buFont typeface="Verdana"/>
        <a:buChar char="◦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636" indent="-171446" algn="l" rtl="0" eaLnBrk="1" latinLnBrk="0" hangingPunct="1">
        <a:spcBef>
          <a:spcPts val="263"/>
        </a:spcBef>
        <a:buClr>
          <a:schemeClr val="accent2"/>
        </a:buClr>
        <a:buSzPct val="100000"/>
        <a:buFont typeface="Wingdings 2"/>
        <a:buChar char="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29" indent="-171446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indent="-171446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200121" indent="-171446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1371566" indent="-171446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12" indent="-171446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457" indent="-171446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58348" y="179513"/>
            <a:ext cx="3816424" cy="3023907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TRANSFORMADORES </a:t>
            </a:r>
          </a:p>
          <a:p>
            <a:pPr algn="ctr"/>
            <a:r>
              <a:rPr lang="es-MX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ELECTRICOS.</a:t>
            </a:r>
          </a:p>
          <a:p>
            <a:pPr algn="ctr"/>
            <a:endParaRPr lang="es-MX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s-MX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Tipo seco encapsulado</a:t>
            </a:r>
          </a:p>
          <a:p>
            <a:pPr algn="ctr"/>
            <a:endParaRPr lang="es-MX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s-MX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Marca </a:t>
            </a:r>
          </a:p>
          <a:p>
            <a:pPr algn="ctr"/>
            <a:r>
              <a:rPr lang="es-MX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imesa</a:t>
            </a:r>
            <a:endParaRPr lang="es-MX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8" y="3563888"/>
            <a:ext cx="6480043" cy="4860032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4A2DA27-1AC9-4C2F-9B83-61EB86B3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B99917-4FEA-4320-B4AC-199A9105C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0" y="723637"/>
            <a:ext cx="1848573" cy="16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7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2936" y="179513"/>
            <a:ext cx="3636733" cy="485007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351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Transformador de distribución y potencia encapsulados.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87781" y="1148026"/>
            <a:ext cx="60824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Clientes con Transformadores Tipo Seco Encapsulado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CA9740C-122F-46AF-B8F8-5FA60120B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0" y="2093319"/>
            <a:ext cx="1333210" cy="78725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F1BCF5E-9D4C-4AFE-9112-A04263BA2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9" y="6228184"/>
            <a:ext cx="876347" cy="107352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37B8150-F824-426B-B52B-EE824DD5F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1" y="4883456"/>
            <a:ext cx="2959886" cy="66558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F5C5368-B38E-4608-BD72-D59ED2C17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9" y="3563888"/>
            <a:ext cx="1707028" cy="48772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630A0F-36A2-4269-A8B8-3DDF965BCE9B}"/>
              </a:ext>
            </a:extLst>
          </p:cNvPr>
          <p:cNvSpPr txBox="1"/>
          <p:nvPr/>
        </p:nvSpPr>
        <p:spPr>
          <a:xfrm>
            <a:off x="2971627" y="2243562"/>
            <a:ext cx="2389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Refinería Tula Hidalgo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CA4B239-91C6-4FFB-A87B-EA4E7D49A5EC}"/>
              </a:ext>
            </a:extLst>
          </p:cNvPr>
          <p:cNvSpPr txBox="1"/>
          <p:nvPr/>
        </p:nvSpPr>
        <p:spPr>
          <a:xfrm>
            <a:off x="3285055" y="3468407"/>
            <a:ext cx="2389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Para Subestación Móvil Interior Mina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B6DC1AB-365C-420F-A9CF-D0161C4F9A0B}"/>
              </a:ext>
            </a:extLst>
          </p:cNvPr>
          <p:cNvSpPr txBox="1"/>
          <p:nvPr/>
        </p:nvSpPr>
        <p:spPr>
          <a:xfrm>
            <a:off x="3796977" y="4954637"/>
            <a:ext cx="2389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Para Subestación Móvil Interior Mina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7192565-E0F9-43B5-ACD2-06C1F7FB1DF2}"/>
              </a:ext>
            </a:extLst>
          </p:cNvPr>
          <p:cNvSpPr txBox="1"/>
          <p:nvPr/>
        </p:nvSpPr>
        <p:spPr>
          <a:xfrm>
            <a:off x="2367950" y="6600952"/>
            <a:ext cx="279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Equipos Instalados en Planta Flex – San Luis Rio Colorado. 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3AF3DE-E642-4FE9-87E2-FACBEC2D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0F19CB4-FC81-407E-8315-A969213277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3" y="166089"/>
            <a:ext cx="1106490" cy="96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8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/>
          <p:cNvSpPr/>
          <p:nvPr/>
        </p:nvSpPr>
        <p:spPr>
          <a:xfrm>
            <a:off x="1225852" y="231618"/>
            <a:ext cx="5256584" cy="1361913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VENTAJAS DEL transformador seco encapsulado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4774" y="5652120"/>
            <a:ext cx="62872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tx2"/>
                </a:solidFill>
                <a:latin typeface="arial" panose="020B0604020202020204" pitchFamily="34" charset="0"/>
              </a:rPr>
              <a:t>Se eliminan los costos de Mantenimiento al Aceite y controles del aceite</a:t>
            </a:r>
            <a:r>
              <a:rPr lang="es-MX" sz="1600" dirty="0">
                <a:latin typeface="arial" panose="020B0604020202020204" pitchFamily="34" charset="0"/>
              </a:rPr>
              <a:t> (pruebas de cromatografía de gases, propiedades </a:t>
            </a:r>
            <a:r>
              <a:rPr lang="es-MX" sz="1600" dirty="0" err="1">
                <a:latin typeface="arial" panose="020B0604020202020204" pitchFamily="34" charset="0"/>
              </a:rPr>
              <a:t>fisíco</a:t>
            </a:r>
            <a:r>
              <a:rPr lang="es-MX" sz="1600" dirty="0">
                <a:latin typeface="arial" panose="020B0604020202020204" pitchFamily="34" charset="0"/>
              </a:rPr>
              <a:t> químicas del aceite y no presencia de </a:t>
            </a:r>
            <a:r>
              <a:rPr lang="es-MX" sz="1600" dirty="0" err="1">
                <a:latin typeface="arial" panose="020B0604020202020204" pitchFamily="34" charset="0"/>
              </a:rPr>
              <a:t>BPC’s</a:t>
            </a:r>
            <a:r>
              <a:rPr lang="es-MX" sz="1600" dirty="0">
                <a:latin typeface="arial" panose="020B0604020202020204" pitchFamily="34" charset="0"/>
              </a:rPr>
              <a:t>)</a:t>
            </a:r>
          </a:p>
          <a:p>
            <a:pPr algn="just"/>
            <a:endParaRPr lang="es-MX" sz="1600" dirty="0"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</a:rPr>
              <a:t>Son </a:t>
            </a:r>
            <a:r>
              <a:rPr lang="es-MX" sz="1600" b="1" dirty="0">
                <a:solidFill>
                  <a:schemeClr val="accent5"/>
                </a:solidFill>
                <a:latin typeface="arial" panose="020B0604020202020204" pitchFamily="34" charset="0"/>
              </a:rPr>
              <a:t>Eco amigables</a:t>
            </a:r>
            <a:r>
              <a:rPr lang="es-MX" sz="1600" dirty="0">
                <a:latin typeface="arial" panose="020B0604020202020204" pitchFamily="34" charset="0"/>
              </a:rPr>
              <a:t>, ya que al finalizar su vida útil son 90% reciclables y no hay riesgos de derrames debido al aceite. </a:t>
            </a:r>
          </a:p>
          <a:p>
            <a:pPr algn="just"/>
            <a:endParaRPr lang="es-MX" sz="1600" dirty="0"/>
          </a:p>
        </p:txBody>
      </p:sp>
      <p:sp>
        <p:nvSpPr>
          <p:cNvPr id="8" name="Rectángulo 7"/>
          <p:cNvSpPr/>
          <p:nvPr/>
        </p:nvSpPr>
        <p:spPr>
          <a:xfrm>
            <a:off x="175119" y="1613421"/>
            <a:ext cx="621987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arial" panose="020B0604020202020204" pitchFamily="34" charset="0"/>
              </a:rPr>
              <a:t>VENTAJAS ECONOMICAS </a:t>
            </a:r>
          </a:p>
          <a:p>
            <a:pPr algn="just"/>
            <a:endParaRPr lang="es-MX" sz="1600" b="1" dirty="0"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arial" panose="020B0604020202020204" pitchFamily="34" charset="0"/>
              </a:rPr>
              <a:t>Menor costo de instalación</a:t>
            </a:r>
            <a:r>
              <a:rPr lang="es-MX" sz="1600" dirty="0">
                <a:latin typeface="arial" panose="020B0604020202020204" pitchFamily="34" charset="0"/>
              </a:rPr>
              <a:t> REDUCCION DE UN 30% EN COSTOS DE CONSTRUCCION.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</a:rPr>
              <a:t>No necesita el depósito colector requerido por norma para los transformadores en aceite; debajo de cada transformador en aceite debe preverse construir una fosa para contener el volumen del aceite del transformador. </a:t>
            </a:r>
            <a:r>
              <a:rPr lang="es-MX" sz="1600" b="1" dirty="0">
                <a:solidFill>
                  <a:srgbClr val="FF0000"/>
                </a:solidFill>
                <a:latin typeface="arial" panose="020B0604020202020204" pitchFamily="34" charset="0"/>
              </a:rPr>
              <a:t>Por lo tanto hay un ahorro  en la obra civil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</a:rPr>
              <a:t>El riesgo de incendio en los transformadores en aceite obliga también a que</a:t>
            </a:r>
            <a:r>
              <a:rPr lang="es-MX" sz="1600" dirty="0"/>
              <a:t> </a:t>
            </a:r>
            <a:r>
              <a:rPr lang="es-MX" sz="1600" dirty="0">
                <a:latin typeface="arial" panose="020B0604020202020204" pitchFamily="34" charset="0"/>
              </a:rPr>
              <a:t>las paredes y techo de la obra civil sean </a:t>
            </a:r>
            <a:r>
              <a:rPr lang="es-MX" sz="1600" b="1" dirty="0">
                <a:latin typeface="arial" panose="020B0604020202020204" pitchFamily="34" charset="0"/>
              </a:rPr>
              <a:t>resistentes al fuego</a:t>
            </a:r>
            <a:r>
              <a:rPr lang="es-MX" sz="1600" dirty="0">
                <a:latin typeface="arial" panose="020B0604020202020204" pitchFamily="34" charset="0"/>
              </a:rPr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tx2"/>
                </a:solidFill>
                <a:latin typeface="arial" panose="020B0604020202020204" pitchFamily="34" charset="0"/>
              </a:rPr>
              <a:t>Reducción en las Primas de Riesgo de  Seguro </a:t>
            </a:r>
            <a:r>
              <a:rPr lang="es-MX" sz="1600" dirty="0">
                <a:latin typeface="arial" panose="020B0604020202020204" pitchFamily="34" charset="0"/>
              </a:rPr>
              <a:t>equipos con materiales</a:t>
            </a:r>
            <a:r>
              <a:rPr lang="es-MX" sz="16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</a:rPr>
              <a:t>Auto extinguibles. Bajo riesgo de fuego.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</a:rPr>
              <a:t>Los materiales empleados en su construcción (resina epoxi, y asilamientos auto extinguibles). </a:t>
            </a:r>
          </a:p>
          <a:p>
            <a:pPr algn="just"/>
            <a:endParaRPr lang="es-MX" sz="1600" b="1" dirty="0">
              <a:solidFill>
                <a:schemeClr val="tx2"/>
              </a:solidFill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71CB777-2BF0-4EAC-8EEE-27905BF4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471002D-056A-4887-BF78-119F711E8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441757"/>
            <a:ext cx="1007993" cy="8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2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/>
          <p:cNvSpPr/>
          <p:nvPr/>
        </p:nvSpPr>
        <p:spPr>
          <a:xfrm>
            <a:off x="1225852" y="231618"/>
            <a:ext cx="5256584" cy="1361913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VENTAJAS DEL transformador seco encapsulado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41415" y="1978035"/>
            <a:ext cx="6287277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</a:rPr>
              <a:t> </a:t>
            </a: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</a:rPr>
              <a:t>Ideales para ambientes especiales</a:t>
            </a:r>
            <a:r>
              <a:rPr lang="es-MX" sz="1600" dirty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</a:rPr>
              <a:t>Entornos con altos índices de polvos metálicos o abrasivos, temperaturas extremas y alta humedad (encapsulados en B.T. Y A.T.)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</a:rPr>
              <a:t>Pueden instalarse al interior de instalaciones industriales, Comerciales o De Servicios.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</a:rPr>
              <a:t>De acuerdo a Especificación </a:t>
            </a: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</a:rPr>
              <a:t>para temperaturas Extremas</a:t>
            </a:r>
            <a:r>
              <a:rPr lang="es-MX" sz="1600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</a:rPr>
              <a:t>Los aislamientos de los devanados son clase 200°C de alto punto de ignición.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</a:rPr>
              <a:t>Alta Confiabilidad</a:t>
            </a:r>
            <a:r>
              <a:rPr lang="es-MX" sz="1600" b="1" dirty="0">
                <a:latin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</a:rPr>
              <a:t>Vida Útil de 20 años y baja tasa de fallas.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</a:rPr>
              <a:t>Bajo Mantenimiento; </a:t>
            </a:r>
            <a:r>
              <a:rPr lang="es-MX" sz="1600" dirty="0">
                <a:latin typeface="arial" panose="020B0604020202020204" pitchFamily="34" charset="0"/>
              </a:rPr>
              <a:t>solo necesitan Aire para su enfriamiento. Su mantenimiento es en base a Inspecciones Visuales y Limpieza.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</a:rPr>
              <a:t>Bajas perdidas bajo carga.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</a:rPr>
              <a:t>Bajos niveles de Ruido</a:t>
            </a:r>
            <a:r>
              <a:rPr lang="es-MX" sz="1600" dirty="0">
                <a:latin typeface="arial" panose="020B0604020202020204" pitchFamily="34" charset="0"/>
              </a:rPr>
              <a:t>. Se manejan inducciones bajas y cortes en 45° que dan como resultado equipos muy silenciosos.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</a:rPr>
              <a:t>Diseño compacto.</a:t>
            </a:r>
            <a:r>
              <a:rPr lang="es-MX" sz="1600" dirty="0">
                <a:latin typeface="arial" panose="020B0604020202020204" pitchFamily="34" charset="0"/>
              </a:rPr>
              <a:t> Podemos ofrecer a  nuestros clientes los transformadores Sin o con Gabinete, o Gabinetes desarmables para un mejor manejo, traslado y montaje en espacios reducidos.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</a:rPr>
              <a:t>Bajas pérdidas de vacío. Lo que lleva a ahorrar costo de energía a largo plazo debido a energía consumida durante su vida útil.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</a:endParaRPr>
          </a:p>
          <a:p>
            <a:pPr algn="just"/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175119" y="1613421"/>
            <a:ext cx="62198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arial" panose="020B0604020202020204" pitchFamily="34" charset="0"/>
              </a:rPr>
              <a:t>VENTAJAS TECNICAS: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71CB777-2BF0-4EAC-8EEE-27905BF4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471002D-056A-4887-BF78-119F711E8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441757"/>
            <a:ext cx="1007993" cy="8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5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Rectángulo"/>
          <p:cNvSpPr/>
          <p:nvPr/>
        </p:nvSpPr>
        <p:spPr>
          <a:xfrm>
            <a:off x="1225852" y="231618"/>
            <a:ext cx="5256584" cy="1361913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VENTAJAS DEL transformador seco encapsulado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75119" y="1944802"/>
            <a:ext cx="62198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arial" panose="020B0604020202020204" pitchFamily="34" charset="0"/>
              </a:rPr>
              <a:t>COMPARATIVO DE INVERSION INICIAL VS TIEMPO: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71CB777-2BF0-4EAC-8EEE-27905BF4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471002D-056A-4887-BF78-119F711E8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441757"/>
            <a:ext cx="1007993" cy="880586"/>
          </a:xfrm>
          <a:prstGeom prst="rect">
            <a:avLst/>
          </a:prstGeom>
        </p:spPr>
      </p:pic>
      <p:pic>
        <p:nvPicPr>
          <p:cNvPr id="1026" name="Picture 2" descr="Comparativa Seco. Vs. Aceite.png">
            <a:extLst>
              <a:ext uri="{FF2B5EF4-FFF2-40B4-BE49-F238E27FC236}">
                <a16:creationId xmlns:a16="http://schemas.microsoft.com/office/drawing/2014/main" id="{BEC587FB-BE7F-42F5-AD0B-6F73DFC9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11760"/>
            <a:ext cx="6858000" cy="38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D19BE4-88AF-4A5C-BB95-E7D457BD19E2}"/>
              </a:ext>
            </a:extLst>
          </p:cNvPr>
          <p:cNvSpPr txBox="1"/>
          <p:nvPr/>
        </p:nvSpPr>
        <p:spPr>
          <a:xfrm>
            <a:off x="321766" y="6444208"/>
            <a:ext cx="60777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* La grafica Anterior esta basada en el Costo del Equipo Únicamente; no están considerados los costos de Construcción de obra civil del cuarto de subestación donde será colocado el equipo; ni costos en medidas de seguridad ni Primas de riesgo de Aseguradoras.</a:t>
            </a:r>
          </a:p>
        </p:txBody>
      </p:sp>
    </p:spTree>
    <p:extLst>
      <p:ext uri="{BB962C8B-B14F-4D97-AF65-F5344CB8AC3E}">
        <p14:creationId xmlns:p14="http://schemas.microsoft.com/office/powerpoint/2010/main" val="123685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88934" y="370922"/>
            <a:ext cx="4992555" cy="356574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MX" sz="1867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CARACTERISTICAS DE CONSTRUCCION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33229" y="1003221"/>
            <a:ext cx="66365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buFont typeface="Arial" panose="020B0604020202020204" pitchFamily="34" charset="0"/>
              <a:buChar char="-"/>
              <a:tabLst>
                <a:tab pos="609585" algn="l"/>
              </a:tabLst>
            </a:pPr>
            <a:r>
              <a:rPr lang="es-MX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DEVANADOS: </a:t>
            </a:r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CONSTRUIDOS EN BOBINAS CILINDRICAS QUE OFRECEN BUENA RESISTENCIA</a:t>
            </a:r>
            <a:r>
              <a:rPr lang="es-MX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 ESFUERZOS DE CORTO CIRCUITO.</a:t>
            </a:r>
          </a:p>
          <a:p>
            <a:pPr marL="457189" indent="-457189" algn="just">
              <a:buFont typeface="Arial" panose="020B0604020202020204" pitchFamily="34" charset="0"/>
              <a:buChar char="-"/>
              <a:tabLst>
                <a:tab pos="609585" algn="l"/>
              </a:tabLst>
            </a:pPr>
            <a:r>
              <a:rPr lang="es-MX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DEL PRIMARIO </a:t>
            </a:r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COBRE ELECTROLITICO, O ALUMNIO, SEGÚN ESPECIFICACION DEL CLIENTE. </a:t>
            </a:r>
          </a:p>
          <a:p>
            <a:pPr marL="457189" indent="-457189" algn="just">
              <a:buFont typeface="Arial" panose="020B0604020202020204" pitchFamily="34" charset="0"/>
              <a:buChar char="-"/>
              <a:tabLst>
                <a:tab pos="609585" algn="l"/>
              </a:tabLst>
            </a:pPr>
            <a:r>
              <a:rPr lang="es-MX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DEL SECUNDARIO </a:t>
            </a:r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COBRE ELECTROLITICO O ALUMNIO, SEGÚN ESPECIFICACION DEL CLIENTE. </a:t>
            </a:r>
          </a:p>
          <a:p>
            <a:pPr marL="457189" indent="-457189" algn="just">
              <a:buFont typeface="Arial" panose="020B0604020202020204" pitchFamily="34" charset="0"/>
              <a:buChar char="-"/>
              <a:tabLst>
                <a:tab pos="609585" algn="l"/>
              </a:tabLst>
            </a:pPr>
            <a:r>
              <a:rPr lang="es-MX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AISLAMIENT</a:t>
            </a:r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TIPO NOMEX CLASE F PARA 200º C</a:t>
            </a:r>
            <a:endParaRPr lang="es-MX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indent="-457189" algn="just">
              <a:buFont typeface="Arial" panose="020B0604020202020204" pitchFamily="34" charset="0"/>
              <a:buChar char="-"/>
              <a:tabLst>
                <a:tab pos="609585" algn="l"/>
              </a:tabLst>
            </a:pPr>
            <a:r>
              <a:rPr lang="es-MX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DEVANADO PRIMARIO </a:t>
            </a:r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ENCAPSULADO EN RESINA EPOXICA POR MOLDEO</a:t>
            </a:r>
            <a:endParaRPr lang="es-MX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585" algn="just"/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s-MX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585" algn="just"/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s-MX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792" algn="just"/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s-MX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F31B58F-2961-47E8-89A1-4D4C07F9E263}"/>
              </a:ext>
            </a:extLst>
          </p:cNvPr>
          <p:cNvSpPr/>
          <p:nvPr/>
        </p:nvSpPr>
        <p:spPr>
          <a:xfrm>
            <a:off x="260648" y="5415322"/>
            <a:ext cx="374409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buFont typeface="Arial" panose="020B0604020202020204" pitchFamily="34" charset="0"/>
              <a:buChar char="-"/>
              <a:tabLst>
                <a:tab pos="609585" algn="l"/>
              </a:tabLst>
            </a:pPr>
            <a:r>
              <a:rPr lang="es-MX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NUCLEO: </a:t>
            </a:r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 COLUMNAS CORTE 45° CON LAMINA DE ACERO SILICIO DE ALTA PERMEABILIDAD MAGNETICA Y BAJAS PÉRDIDAS, CLASE M4 CON AISLAMIENTO CARLITE, GRANO ORIENTADO.</a:t>
            </a:r>
            <a:endParaRPr lang="es-MX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792" algn="just"/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indent="-457189" algn="just">
              <a:buFont typeface="Arial" panose="020B0604020202020204" pitchFamily="34" charset="0"/>
              <a:buChar char="-"/>
              <a:tabLst>
                <a:tab pos="609585" algn="l"/>
              </a:tabLst>
            </a:pPr>
            <a:r>
              <a:rPr lang="es-MX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TANQUE</a:t>
            </a:r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ACERO AL CARBON A36</a:t>
            </a:r>
            <a:endParaRPr lang="es-MX" sz="105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buFont typeface="Arial" panose="020B0604020202020204" pitchFamily="34" charset="0"/>
              <a:buChar char="-"/>
              <a:tabLst>
                <a:tab pos="609585" algn="l"/>
              </a:tabLst>
            </a:pPr>
            <a:r>
              <a:rPr lang="es-MX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ACBADO: </a:t>
            </a:r>
            <a:r>
              <a:rPr lang="es-MX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GRIS ANSI  O DE ACUERDO A LA ESPECIFICACAION DEL CLIENTE. </a:t>
            </a:r>
            <a:endParaRPr lang="es-MX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D2EA47-A059-4964-AA4A-26B8B650B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212" y="3268778"/>
            <a:ext cx="2296115" cy="17220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24146FA-2AD4-4DD3-BDD2-020B5870BD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7" b="22908"/>
          <a:stretch/>
        </p:blipFill>
        <p:spPr>
          <a:xfrm>
            <a:off x="476673" y="3281962"/>
            <a:ext cx="1988150" cy="17220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E22D8DA-A2B6-41A1-BC29-902286CBB7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 t="21716" r="19460" b="24335"/>
          <a:stretch/>
        </p:blipFill>
        <p:spPr>
          <a:xfrm>
            <a:off x="2644072" y="3268778"/>
            <a:ext cx="1397105" cy="17352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AD7AFCE-05A2-42C6-80BB-480B3B3F61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t="13701" r="19511" b="15607"/>
          <a:stretch/>
        </p:blipFill>
        <p:spPr>
          <a:xfrm>
            <a:off x="4551415" y="5343602"/>
            <a:ext cx="1363707" cy="2246769"/>
          </a:xfrm>
          <a:prstGeom prst="rect">
            <a:avLst/>
          </a:prstGeom>
        </p:spPr>
      </p:pic>
      <p:sp>
        <p:nvSpPr>
          <p:cNvPr id="14" name="Marcador de pie de página 13">
            <a:extLst>
              <a:ext uri="{FF2B5EF4-FFF2-40B4-BE49-F238E27FC236}">
                <a16:creationId xmlns:a16="http://schemas.microsoft.com/office/drawing/2014/main" id="{97F8916E-528A-4838-8B48-B2251D8E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E4A9F74-211C-453C-8C36-6B4F878650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9" y="107505"/>
            <a:ext cx="98911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3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330972" y="771754"/>
            <a:ext cx="33860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>
                <a:latin typeface="Arial" pitchFamily="34" charset="0"/>
                <a:cs typeface="Arial" pitchFamily="34" charset="0"/>
              </a:rPr>
              <a:t>Tipo seco Encapsulado en RESINA EPOXICA. </a:t>
            </a:r>
          </a:p>
          <a:p>
            <a:pPr algn="just"/>
            <a:r>
              <a:rPr lang="es-MX" sz="1600" dirty="0">
                <a:latin typeface="Arial" pitchFamily="34" charset="0"/>
                <a:cs typeface="Arial" pitchFamily="34" charset="0"/>
              </a:rPr>
              <a:t>Capacidades de  150 hasta 5000 kVA .</a:t>
            </a:r>
          </a:p>
          <a:p>
            <a:pPr algn="just"/>
            <a:r>
              <a:rPr lang="es-MX" sz="1600" dirty="0">
                <a:latin typeface="Arial" pitchFamily="34" charset="0"/>
                <a:cs typeface="Arial" pitchFamily="34" charset="0"/>
              </a:rPr>
              <a:t>Clase  1.5 a 34.5 kV. </a:t>
            </a:r>
          </a:p>
          <a:p>
            <a:pPr algn="just"/>
            <a:r>
              <a:rPr lang="es-MX" sz="1600" dirty="0">
                <a:latin typeface="Arial" pitchFamily="34" charset="0"/>
                <a:cs typeface="Arial" pitchFamily="34" charset="0"/>
              </a:rPr>
              <a:t>Aislamientos clase H y F.</a:t>
            </a:r>
          </a:p>
          <a:p>
            <a:pPr algn="just"/>
            <a:r>
              <a:rPr lang="es-MX" sz="1600" dirty="0">
                <a:latin typeface="Arial" pitchFamily="34" charset="0"/>
                <a:cs typeface="Arial" pitchFamily="34" charset="0"/>
              </a:rPr>
              <a:t>Fabricados  bajo la norma NMX-J-351 Ance, y ANSI C.57.12.</a:t>
            </a:r>
          </a:p>
          <a:p>
            <a:pPr algn="just"/>
            <a:r>
              <a:rPr lang="es-MX" sz="1600" dirty="0">
                <a:latin typeface="Arial" pitchFamily="34" charset="0"/>
                <a:cs typeface="Arial" pitchFamily="34" charset="0"/>
              </a:rPr>
              <a:t>Color ANSI 61*</a:t>
            </a:r>
          </a:p>
          <a:p>
            <a:pPr algn="just"/>
            <a:r>
              <a:rPr lang="es-MX" sz="1600" dirty="0">
                <a:latin typeface="Arial" pitchFamily="34" charset="0"/>
                <a:cs typeface="Arial" pitchFamily="34" charset="0"/>
              </a:rPr>
              <a:t>* O de acuerdo a especificación del Cliente. </a:t>
            </a:r>
          </a:p>
          <a:p>
            <a:pPr algn="just"/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852936" y="179513"/>
            <a:ext cx="3636733" cy="485007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351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Transformador de distribución y potencia encapsulados.</a:t>
            </a:r>
          </a:p>
        </p:txBody>
      </p:sp>
      <p:sp>
        <p:nvSpPr>
          <p:cNvPr id="8" name="2 Rectángulo"/>
          <p:cNvSpPr/>
          <p:nvPr/>
        </p:nvSpPr>
        <p:spPr>
          <a:xfrm>
            <a:off x="3947096" y="4788640"/>
            <a:ext cx="2592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Arial" pitchFamily="34" charset="0"/>
                <a:cs typeface="Arial" pitchFamily="34" charset="0"/>
              </a:rPr>
              <a:t>Transformador 1750 kVA </a:t>
            </a:r>
            <a:r>
              <a:rPr lang="es-MX" sz="1400" dirty="0" err="1">
                <a:latin typeface="Arial" pitchFamily="34" charset="0"/>
                <a:cs typeface="Arial" pitchFamily="34" charset="0"/>
              </a:rPr>
              <a:t>A.T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 23000 V delta, B.T 440/254  V estrella, Servicio Nema 1  - Instalado en Planta Bimbo Azcapotzalco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0" y="5506652"/>
            <a:ext cx="2894360" cy="3194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2 Rectángulo"/>
          <p:cNvSpPr/>
          <p:nvPr/>
        </p:nvSpPr>
        <p:spPr>
          <a:xfrm>
            <a:off x="3717032" y="6734279"/>
            <a:ext cx="2606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Arial" pitchFamily="34" charset="0"/>
                <a:cs typeface="Arial" pitchFamily="34" charset="0"/>
              </a:rPr>
              <a:t>Transformador 750 </a:t>
            </a:r>
            <a:r>
              <a:rPr lang="es-MX" sz="1400" dirty="0" err="1">
                <a:latin typeface="Arial" pitchFamily="34" charset="0"/>
                <a:cs typeface="Arial" pitchFamily="34" charset="0"/>
              </a:rPr>
              <a:t>kVA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 A.T 13.2 </a:t>
            </a:r>
            <a:r>
              <a:rPr lang="es-MX" sz="1400" dirty="0" err="1">
                <a:latin typeface="Arial" pitchFamily="34" charset="0"/>
                <a:cs typeface="Arial" pitchFamily="34" charset="0"/>
              </a:rPr>
              <a:t>kV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 B.T 440/254 V.</a:t>
            </a:r>
          </a:p>
          <a:p>
            <a:pPr algn="just"/>
            <a:r>
              <a:rPr lang="es-MX" sz="1400" dirty="0">
                <a:latin typeface="Arial" pitchFamily="34" charset="0"/>
                <a:cs typeface="Arial" pitchFamily="34" charset="0"/>
              </a:rPr>
              <a:t>Nema 1 </a:t>
            </a:r>
          </a:p>
          <a:p>
            <a:pPr algn="just"/>
            <a:r>
              <a:rPr lang="es-MX" sz="1400" dirty="0">
                <a:latin typeface="Arial" pitchFamily="34" charset="0"/>
                <a:cs typeface="Arial" pitchFamily="34" charset="0"/>
              </a:rPr>
              <a:t>Instalado en H.E. No. 71 IMSS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A251D4-0F36-41D5-824D-17974F998D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66" y="1143406"/>
            <a:ext cx="2592288" cy="3456384"/>
          </a:xfrm>
          <a:prstGeom prst="rect">
            <a:avLst/>
          </a:prstGeom>
        </p:spPr>
      </p:pic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F6D09B96-273B-4FB8-84C7-8ABAA041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092117B-2F2C-492F-BDBF-ADB1D2120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9" y="107504"/>
            <a:ext cx="1106490" cy="96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2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64" y="1143980"/>
            <a:ext cx="2304256" cy="3039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Rectángulo"/>
          <p:cNvSpPr/>
          <p:nvPr/>
        </p:nvSpPr>
        <p:spPr>
          <a:xfrm>
            <a:off x="2852936" y="179513"/>
            <a:ext cx="3636733" cy="485007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351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Transformador de distribución y potencia encapsulados.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005064" y="4229019"/>
            <a:ext cx="22332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Arial" pitchFamily="34" charset="0"/>
                <a:cs typeface="Arial" pitchFamily="34" charset="0"/>
              </a:rPr>
              <a:t>Transformador de 3000 kVA  A.T 13.2 kV B.T 4160 V. Instalado en la mina Santa Eulalia de Grupo México.</a:t>
            </a:r>
          </a:p>
          <a:p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1" y="1664678"/>
            <a:ext cx="2664296" cy="1998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2 Rectángulo"/>
          <p:cNvSpPr/>
          <p:nvPr/>
        </p:nvSpPr>
        <p:spPr>
          <a:xfrm>
            <a:off x="116633" y="4141533"/>
            <a:ext cx="25926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Arial" pitchFamily="34" charset="0"/>
                <a:cs typeface="Arial" pitchFamily="34" charset="0"/>
              </a:rPr>
              <a:t>Transformador de 1000 kVA  A.T 13.8 kV,  480/277 V Nema 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654" y="5645624"/>
            <a:ext cx="3552394" cy="2664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2 Rectángulo"/>
          <p:cNvSpPr/>
          <p:nvPr/>
        </p:nvSpPr>
        <p:spPr>
          <a:xfrm>
            <a:off x="3841411" y="6103120"/>
            <a:ext cx="30165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Arial" pitchFamily="34" charset="0"/>
                <a:cs typeface="Arial" pitchFamily="34" charset="0"/>
              </a:rPr>
              <a:t>Detalle de conexión de </a:t>
            </a:r>
          </a:p>
          <a:p>
            <a:r>
              <a:rPr lang="es-MX" sz="1400" b="1" dirty="0">
                <a:latin typeface="Arial" pitchFamily="34" charset="0"/>
                <a:cs typeface="Arial" pitchFamily="34" charset="0"/>
              </a:rPr>
              <a:t>Transformador de1000 </a:t>
            </a:r>
            <a:r>
              <a:rPr lang="es-MX" sz="1400" b="1" dirty="0" err="1">
                <a:latin typeface="Arial" pitchFamily="34" charset="0"/>
                <a:cs typeface="Arial" pitchFamily="34" charset="0"/>
              </a:rPr>
              <a:t>kVA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  A.T 13.8-4.16 </a:t>
            </a:r>
            <a:r>
              <a:rPr lang="es-MX" sz="1400" b="1" dirty="0" err="1">
                <a:latin typeface="Arial" pitchFamily="34" charset="0"/>
                <a:cs typeface="Arial" pitchFamily="34" charset="0"/>
              </a:rPr>
              <a:t>kV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.  480/277 V </a:t>
            </a:r>
            <a:r>
              <a:rPr lang="es-MX" sz="1400" b="1" dirty="0" err="1">
                <a:latin typeface="Arial" pitchFamily="34" charset="0"/>
                <a:cs typeface="Arial" pitchFamily="34" charset="0"/>
              </a:rPr>
              <a:t>Reconectable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 en Alta Tensión Nema 1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3FF99A-28AF-46FB-8C8C-B2E863DA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5A9012F-2E0B-4C35-9666-3993850A6E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2" y="-36512"/>
            <a:ext cx="1106490" cy="96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8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2936" y="179513"/>
            <a:ext cx="3636733" cy="485007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351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Transformador de distribución y potencia encapsulados.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669261" y="2831010"/>
            <a:ext cx="273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Arial" pitchFamily="34" charset="0"/>
                <a:cs typeface="Arial" pitchFamily="34" charset="0"/>
              </a:rPr>
              <a:t>Detalle Interior Transformador de 150 KVA 33 KV </a:t>
            </a:r>
          </a:p>
        </p:txBody>
      </p:sp>
      <p:sp>
        <p:nvSpPr>
          <p:cNvPr id="11" name="2 Rectángulo"/>
          <p:cNvSpPr/>
          <p:nvPr/>
        </p:nvSpPr>
        <p:spPr>
          <a:xfrm>
            <a:off x="2780929" y="1344150"/>
            <a:ext cx="27363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Arial" pitchFamily="34" charset="0"/>
                <a:cs typeface="Arial" pitchFamily="34" charset="0"/>
              </a:rPr>
              <a:t>Transformador 150 </a:t>
            </a:r>
            <a:r>
              <a:rPr lang="es-MX" sz="1400" b="1" dirty="0" err="1">
                <a:latin typeface="Arial" pitchFamily="34" charset="0"/>
                <a:cs typeface="Arial" pitchFamily="34" charset="0"/>
              </a:rPr>
              <a:t>kVA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  A.T 33 </a:t>
            </a:r>
            <a:r>
              <a:rPr lang="es-MX" sz="1400" b="1" dirty="0" err="1">
                <a:latin typeface="Arial" pitchFamily="34" charset="0"/>
                <a:cs typeface="Arial" pitchFamily="34" charset="0"/>
              </a:rPr>
              <a:t>kV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.  480/277 V Nema 1</a:t>
            </a:r>
          </a:p>
          <a:p>
            <a:r>
              <a:rPr lang="es-MX" sz="1400" b="1" dirty="0">
                <a:latin typeface="Arial" pitchFamily="34" charset="0"/>
                <a:cs typeface="Arial" pitchFamily="34" charset="0"/>
              </a:rPr>
              <a:t>Instalado en Buenavista del Cobre, Cananea, Son.</a:t>
            </a:r>
          </a:p>
        </p:txBody>
      </p:sp>
      <p:sp>
        <p:nvSpPr>
          <p:cNvPr id="14" name="2 Rectángulo"/>
          <p:cNvSpPr/>
          <p:nvPr/>
        </p:nvSpPr>
        <p:spPr>
          <a:xfrm>
            <a:off x="4170621" y="6740356"/>
            <a:ext cx="2200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Arial" pitchFamily="34" charset="0"/>
                <a:cs typeface="Arial" pitchFamily="34" charset="0"/>
              </a:rPr>
              <a:t>Transformador de 50 KVA Puesta a Tierra</a:t>
            </a:r>
          </a:p>
          <a:p>
            <a:r>
              <a:rPr lang="es-MX" sz="1400" b="1" dirty="0">
                <a:latin typeface="Arial" pitchFamily="34" charset="0"/>
                <a:cs typeface="Arial" pitchFamily="34" charset="0"/>
              </a:rPr>
              <a:t>Para Refinería PEMEX en Tula Hidalgo.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6" y="1344149"/>
            <a:ext cx="1856457" cy="3300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31" y="3481842"/>
            <a:ext cx="2527391" cy="1895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2 Imagen" descr="DSC0525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76" y="5890891"/>
            <a:ext cx="3665597" cy="274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D138AD-883A-4644-8376-D8E5FE53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6694851-919E-44A8-A602-14BE66C036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0" y="179513"/>
            <a:ext cx="1022327" cy="8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8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2936" y="179513"/>
            <a:ext cx="3636733" cy="485007"/>
          </a:xfrm>
          <a:prstGeom prst="rect">
            <a:avLst/>
          </a:prstGeom>
          <a:noFill/>
        </p:spPr>
        <p:txBody>
          <a:bodyPr wrap="square" lIns="68580" tIns="34291" rIns="68580" bIns="342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1351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Transformador de distribución y potencia encapsulados.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87781" y="1148026"/>
            <a:ext cx="60824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Clientes con Transformadores Tipo Seco Encapsulado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A8E7A3-3834-4A75-B948-4AB8849A0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4" y="3870313"/>
            <a:ext cx="1201849" cy="7005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87DA4C8-CDC0-4C14-B137-04CDBBEF9E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16" y="4974081"/>
            <a:ext cx="1306269" cy="6463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F464328-285A-41C6-9C02-98865116F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9" y="3058259"/>
            <a:ext cx="1269736" cy="4087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88D9A-AC88-4558-B682-2D399AC42F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9" y="1954050"/>
            <a:ext cx="1129226" cy="6775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AF925FD-D197-4EA3-B889-A6934B62DD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04" y="6036027"/>
            <a:ext cx="847665" cy="109141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04FDF0B-68E8-4678-8320-6F1F5D20EC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0" y="7381343"/>
            <a:ext cx="1008112" cy="693581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57527359-04A4-4543-AC32-756E8D1BECAB}"/>
              </a:ext>
            </a:extLst>
          </p:cNvPr>
          <p:cNvSpPr txBox="1"/>
          <p:nvPr/>
        </p:nvSpPr>
        <p:spPr>
          <a:xfrm>
            <a:off x="2037161" y="1954050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Minera Madero</a:t>
            </a:r>
          </a:p>
          <a:p>
            <a:r>
              <a:rPr lang="es-MX" sz="1400" dirty="0"/>
              <a:t>Fuerza Eólica del </a:t>
            </a:r>
            <a:r>
              <a:rPr lang="es-MX" sz="1400" dirty="0" err="1"/>
              <a:t>Itzmo</a:t>
            </a:r>
            <a:endParaRPr lang="es-MX" sz="14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D99972B-026F-49AD-988B-66461A49D489}"/>
              </a:ext>
            </a:extLst>
          </p:cNvPr>
          <p:cNvSpPr txBox="1"/>
          <p:nvPr/>
        </p:nvSpPr>
        <p:spPr>
          <a:xfrm>
            <a:off x="2152724" y="2893323"/>
            <a:ext cx="27366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Unidad Fresnillo</a:t>
            </a:r>
          </a:p>
          <a:p>
            <a:r>
              <a:rPr lang="es-MX" sz="1400" dirty="0"/>
              <a:t>Proveedora de Equipos Jerez</a:t>
            </a:r>
          </a:p>
          <a:p>
            <a:r>
              <a:rPr lang="es-MX" sz="1400" dirty="0"/>
              <a:t>Equipos Mineros la Hacienda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12A4B65-857A-4C80-A021-E0BB2AA50627}"/>
              </a:ext>
            </a:extLst>
          </p:cNvPr>
          <p:cNvSpPr txBox="1"/>
          <p:nvPr/>
        </p:nvSpPr>
        <p:spPr>
          <a:xfrm>
            <a:off x="2152724" y="3819693"/>
            <a:ext cx="2727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IMMSA – Unidad Santa Eulalia</a:t>
            </a:r>
          </a:p>
          <a:p>
            <a:r>
              <a:rPr lang="es-MX" sz="1400" dirty="0"/>
              <a:t>IMMSA – Unidad Charcas</a:t>
            </a:r>
          </a:p>
          <a:p>
            <a:r>
              <a:rPr lang="es-MX" sz="1400" dirty="0"/>
              <a:t>Buenavista del Cobre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9FF615C-6DD6-4658-A5FE-06C683B97090}"/>
              </a:ext>
            </a:extLst>
          </p:cNvPr>
          <p:cNvSpPr txBox="1"/>
          <p:nvPr/>
        </p:nvSpPr>
        <p:spPr>
          <a:xfrm>
            <a:off x="2152724" y="4848732"/>
            <a:ext cx="4418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HazPan</a:t>
            </a:r>
            <a:endParaRPr lang="es-MX" sz="1400" dirty="0"/>
          </a:p>
          <a:p>
            <a:r>
              <a:rPr lang="es-MX" sz="1400" dirty="0"/>
              <a:t>Desde 2016 se participa con el Grupo para el Cambio de TR en Aceite a Tipo Seco Encapsulado en Todas sus Plantas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D7CF73E-740B-4E2F-801F-B101EDE19A53}"/>
              </a:ext>
            </a:extLst>
          </p:cNvPr>
          <p:cNvSpPr txBox="1"/>
          <p:nvPr/>
        </p:nvSpPr>
        <p:spPr>
          <a:xfrm>
            <a:off x="2037161" y="6176125"/>
            <a:ext cx="315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Hospital de Especialidades NO. 71</a:t>
            </a:r>
          </a:p>
          <a:p>
            <a:r>
              <a:rPr lang="es-MX" sz="1400" dirty="0"/>
              <a:t>Torreon </a:t>
            </a:r>
            <a:r>
              <a:rPr lang="es-MX" sz="1400" dirty="0" err="1"/>
              <a:t>Coah</a:t>
            </a:r>
            <a:r>
              <a:rPr lang="es-MX" sz="1400" dirty="0"/>
              <a:t>.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BA5D18C-EC8E-4625-BEFE-6907C6666FB8}"/>
              </a:ext>
            </a:extLst>
          </p:cNvPr>
          <p:cNvSpPr txBox="1"/>
          <p:nvPr/>
        </p:nvSpPr>
        <p:spPr>
          <a:xfrm>
            <a:off x="2037160" y="7377764"/>
            <a:ext cx="3552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Unidad Santa Elena</a:t>
            </a:r>
          </a:p>
          <a:p>
            <a:r>
              <a:rPr lang="es-MX" sz="1400" dirty="0"/>
              <a:t>Transformadores para subestaciones Móviles al Interior de Mina</a:t>
            </a:r>
          </a:p>
        </p:txBody>
      </p:sp>
      <p:sp>
        <p:nvSpPr>
          <p:cNvPr id="34" name="Marcador de pie de página 33">
            <a:extLst>
              <a:ext uri="{FF2B5EF4-FFF2-40B4-BE49-F238E27FC236}">
                <a16:creationId xmlns:a16="http://schemas.microsoft.com/office/drawing/2014/main" id="{CCD375E1-EC0C-4A3F-BEB5-E7F7A22D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R.01-MARZO 2019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2AD05CEE-C05A-4F8E-BBEA-04A9A1B86F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9" y="179513"/>
            <a:ext cx="1106490" cy="96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64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</TotalTime>
  <Words>931</Words>
  <Application>Microsoft Office PowerPoint</Application>
  <PresentationFormat>Carta (216 x 279 mm)</PresentationFormat>
  <Paragraphs>107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Laboratorio</dc:creator>
  <cp:lastModifiedBy>Karla</cp:lastModifiedBy>
  <cp:revision>93</cp:revision>
  <dcterms:created xsi:type="dcterms:W3CDTF">2015-05-25T13:20:44Z</dcterms:created>
  <dcterms:modified xsi:type="dcterms:W3CDTF">2019-04-06T19:58:58Z</dcterms:modified>
</cp:coreProperties>
</file>